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36"/>
  </p:notesMasterIdLst>
  <p:sldIdLst>
    <p:sldId id="256" r:id="rId2"/>
    <p:sldId id="257" r:id="rId3"/>
    <p:sldId id="286" r:id="rId4"/>
    <p:sldId id="261" r:id="rId5"/>
    <p:sldId id="262" r:id="rId6"/>
    <p:sldId id="264" r:id="rId7"/>
    <p:sldId id="265" r:id="rId8"/>
    <p:sldId id="267" r:id="rId9"/>
    <p:sldId id="268" r:id="rId10"/>
    <p:sldId id="275" r:id="rId11"/>
    <p:sldId id="270" r:id="rId12"/>
    <p:sldId id="271" r:id="rId13"/>
    <p:sldId id="272" r:id="rId14"/>
    <p:sldId id="287" r:id="rId15"/>
    <p:sldId id="273" r:id="rId16"/>
    <p:sldId id="276" r:id="rId17"/>
    <p:sldId id="274" r:id="rId18"/>
    <p:sldId id="277" r:id="rId19"/>
    <p:sldId id="278" r:id="rId20"/>
    <p:sldId id="290" r:id="rId21"/>
    <p:sldId id="291" r:id="rId22"/>
    <p:sldId id="292" r:id="rId23"/>
    <p:sldId id="295" r:id="rId24"/>
    <p:sldId id="296" r:id="rId25"/>
    <p:sldId id="294" r:id="rId26"/>
    <p:sldId id="283" r:id="rId27"/>
    <p:sldId id="284" r:id="rId28"/>
    <p:sldId id="300" r:id="rId29"/>
    <p:sldId id="302" r:id="rId30"/>
    <p:sldId id="301" r:id="rId31"/>
    <p:sldId id="285" r:id="rId32"/>
    <p:sldId id="303" r:id="rId33"/>
    <p:sldId id="304" r:id="rId34"/>
    <p:sldId id="305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10" autoAdjust="0"/>
    <p:restoredTop sz="74564" autoAdjust="0"/>
  </p:normalViewPr>
  <p:slideViewPr>
    <p:cSldViewPr>
      <p:cViewPr varScale="1">
        <p:scale>
          <a:sx n="85" d="100"/>
          <a:sy n="85" d="100"/>
        </p:scale>
        <p:origin x="-107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ait%202012\MPH\Dissertation\D-%20creating%20a%20synthetic%20variable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ait%202012\MPH\Dissertation\D-%20creating%20a%20synthetic%20variabl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Cait%202012\MPH\Dissertation\D-%20creating%20a%20synthetic%20variabl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Contribution to Discriminant Axis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cat>
            <c:strRef>
              <c:f>Sheet1!$B$1:$F$1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0.39</c:v>
                </c:pt>
                <c:pt idx="1">
                  <c:v>0.18</c:v>
                </c:pt>
                <c:pt idx="2">
                  <c:v>0.22</c:v>
                </c:pt>
                <c:pt idx="3">
                  <c:v>0.15</c:v>
                </c:pt>
                <c:pt idx="4">
                  <c:v>0.06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7091584"/>
        <c:axId val="107722944"/>
      </c:barChart>
      <c:catAx>
        <c:axId val="137091584"/>
        <c:scaling>
          <c:orientation val="minMax"/>
        </c:scaling>
        <c:delete val="0"/>
        <c:axPos val="b"/>
        <c:majorTickMark val="out"/>
        <c:minorTickMark val="none"/>
        <c:tickLblPos val="nextTo"/>
        <c:crossAx val="107722944"/>
        <c:crosses val="autoZero"/>
        <c:auto val="1"/>
        <c:lblAlgn val="ctr"/>
        <c:lblOffset val="100"/>
        <c:noMultiLvlLbl val="0"/>
      </c:catAx>
      <c:valAx>
        <c:axId val="1077229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7091584"/>
        <c:crosses val="autoZero"/>
        <c:crossBetween val="between"/>
      </c:valAx>
    </c:plotArea>
    <c:legend>
      <c:legendPos val="l"/>
      <c:legendEntry>
        <c:idx val="0"/>
        <c:txPr>
          <a:bodyPr/>
          <a:lstStyle/>
          <a:p>
            <a:pPr>
              <a:defRPr sz="1000">
                <a:latin typeface="+mj-lt"/>
              </a:defRPr>
            </a:pPr>
            <a:endParaRPr lang="en-US"/>
          </a:p>
        </c:txPr>
      </c:legendEntry>
      <c:layout/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Contribution to Discriminant Axis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cat>
            <c:strRef>
              <c:f>Sheet1!$B$1:$F$1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0.36000000000000004</c:v>
                </c:pt>
                <c:pt idx="1">
                  <c:v>0.17000000000000004</c:v>
                </c:pt>
                <c:pt idx="2">
                  <c:v>0.21000000000000002</c:v>
                </c:pt>
                <c:pt idx="3">
                  <c:v>0.12000000000000002</c:v>
                </c:pt>
                <c:pt idx="4">
                  <c:v>6.0000000000000012E-2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6939520"/>
        <c:axId val="76380352"/>
      </c:barChart>
      <c:catAx>
        <c:axId val="136939520"/>
        <c:scaling>
          <c:orientation val="minMax"/>
        </c:scaling>
        <c:delete val="0"/>
        <c:axPos val="b"/>
        <c:majorTickMark val="out"/>
        <c:minorTickMark val="none"/>
        <c:tickLblPos val="nextTo"/>
        <c:crossAx val="76380352"/>
        <c:crosses val="autoZero"/>
        <c:auto val="1"/>
        <c:lblAlgn val="ctr"/>
        <c:lblOffset val="100"/>
        <c:noMultiLvlLbl val="0"/>
      </c:catAx>
      <c:valAx>
        <c:axId val="763803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6939520"/>
        <c:crosses val="autoZero"/>
        <c:crossBetween val="between"/>
      </c:valAx>
    </c:plotArea>
    <c:legend>
      <c:legendPos val="l"/>
      <c:layout/>
      <c:overlay val="0"/>
      <c:txPr>
        <a:bodyPr/>
        <a:lstStyle/>
        <a:p>
          <a:pPr>
            <a:defRPr>
              <a:latin typeface="+mj-lt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Sheet1!$A$4</c:f>
              <c:strCache>
                <c:ptCount val="1"/>
                <c:pt idx="0">
                  <c:v>Contribution to Discriminant Axis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cat>
            <c:strRef>
              <c:f>Sheet1!$B$1:$F$1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Sheet1!$B$4:$F$4</c:f>
              <c:numCache>
                <c:formatCode>General</c:formatCode>
                <c:ptCount val="5"/>
                <c:pt idx="0">
                  <c:v>0.39</c:v>
                </c:pt>
                <c:pt idx="1">
                  <c:v>0.18</c:v>
                </c:pt>
                <c:pt idx="2">
                  <c:v>0.22</c:v>
                </c:pt>
                <c:pt idx="3">
                  <c:v>0.15</c:v>
                </c:pt>
                <c:pt idx="4">
                  <c:v>0.06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36026624"/>
        <c:axId val="76368128"/>
      </c:barChart>
      <c:catAx>
        <c:axId val="136026624"/>
        <c:scaling>
          <c:orientation val="minMax"/>
        </c:scaling>
        <c:delete val="0"/>
        <c:axPos val="b"/>
        <c:majorTickMark val="out"/>
        <c:minorTickMark val="none"/>
        <c:tickLblPos val="nextTo"/>
        <c:crossAx val="76368128"/>
        <c:crosses val="autoZero"/>
        <c:auto val="1"/>
        <c:lblAlgn val="ctr"/>
        <c:lblOffset val="100"/>
        <c:noMultiLvlLbl val="0"/>
      </c:catAx>
      <c:valAx>
        <c:axId val="76368128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6026624"/>
        <c:crosses val="autoZero"/>
        <c:crossBetween val="between"/>
      </c:valAx>
    </c:plotArea>
    <c:legend>
      <c:legendPos val="l"/>
      <c:layout/>
      <c:overlay val="0"/>
      <c:txPr>
        <a:bodyPr/>
        <a:lstStyle/>
        <a:p>
          <a:pPr>
            <a:defRPr>
              <a:latin typeface="+mj-lt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651046-74A0-4139-A2E5-9F1FADB840B6}" type="datetimeFigureOut">
              <a:rPr lang="en-GB" smtClean="0"/>
              <a:t>29/10/2014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F5438-E7E1-4D1C-A9A9-FDC466CC5E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195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F5438-E7E1-4D1C-A9A9-FDC466CC5E5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358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F5438-E7E1-4D1C-A9A9-FDC466CC5E5E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5237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F5438-E7E1-4D1C-A9A9-FDC466CC5E5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2098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F5438-E7E1-4D1C-A9A9-FDC466CC5E5E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981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F5438-E7E1-4D1C-A9A9-FDC466CC5E5E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981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F5438-E7E1-4D1C-A9A9-FDC466CC5E5E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9640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F5438-E7E1-4D1C-A9A9-FDC466CC5E5E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771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F5438-E7E1-4D1C-A9A9-FDC466CC5E5E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9777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F5438-E7E1-4D1C-A9A9-FDC466CC5E5E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329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F5438-E7E1-4D1C-A9A9-FDC466CC5E5E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977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F5438-E7E1-4D1C-A9A9-FDC466CC5E5E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962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 smtClean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F5438-E7E1-4D1C-A9A9-FDC466CC5E5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298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F5438-E7E1-4D1C-A9A9-FDC466CC5E5E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23299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F5438-E7E1-4D1C-A9A9-FDC466CC5E5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7638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F5438-E7E1-4D1C-A9A9-FDC466CC5E5E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763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F5438-E7E1-4D1C-A9A9-FDC466CC5E5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638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F5438-E7E1-4D1C-A9A9-FDC466CC5E5E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501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F5438-E7E1-4D1C-A9A9-FDC466CC5E5E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7275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F5438-E7E1-4D1C-A9A9-FDC466CC5E5E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3434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F5438-E7E1-4D1C-A9A9-FDC466CC5E5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4646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F5438-E7E1-4D1C-A9A9-FDC466CC5E5E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0416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F5438-E7E1-4D1C-A9A9-FDC466CC5E5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8763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1"/>
            <a:ext cx="7772400" cy="4267200"/>
          </a:xfrm>
        </p:spPr>
        <p:txBody>
          <a:bodyPr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953000"/>
            <a:ext cx="6400800" cy="12192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D4CA8-B8C0-4BF9-82F4-5D000C99821E}" type="datetime1">
              <a:rPr lang="en-GB" smtClean="0"/>
              <a:t>29/10/2014</a:t>
            </a:fld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smtClean="0"/>
              <a:t>Genomics &amp; GWAS</a:t>
            </a:r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01838E-DA55-43AF-B699-7C6E8A4268CD}" type="datetime1">
              <a:rPr lang="en-GB" smtClean="0"/>
              <a:t>29/10/2014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Genomics &amp; GWAS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AEE6A-9438-4472-8693-C3FC934B58BF}" type="datetime1">
              <a:rPr lang="en-GB" smtClean="0"/>
              <a:t>29/10/2014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Genomics &amp; GWAS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C69D9-E3F8-4344-BCF2-76208CF6CFCA}" type="datetime1">
              <a:rPr lang="en-GB" smtClean="0"/>
              <a:t>29/10/2014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Genomics &amp; GWAS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371600"/>
            <a:ext cx="7772400" cy="2505075"/>
          </a:xfrm>
        </p:spPr>
        <p:txBody>
          <a:bodyPr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068763"/>
            <a:ext cx="7772400" cy="11318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9CCA7-B7BD-4976-ADA4-EE21DAA74FE0}" type="datetime1">
              <a:rPr lang="en-GB" smtClean="0"/>
              <a:t>29/10/2014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Genomics &amp; GWAS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4495800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5825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6728" y="3924300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A7E24-3951-4E7F-9BE1-5C314DF3E6BB}" type="datetime1">
              <a:rPr lang="en-GB" smtClean="0"/>
              <a:t>29/10/2014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Genomics &amp; GWAS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760" y="1600200"/>
            <a:ext cx="4041648" cy="452628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4040188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1600200"/>
            <a:ext cx="4041775" cy="609600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BD860-793B-423C-A7D4-55896237DF90}" type="datetime1">
              <a:rPr lang="en-GB" smtClean="0"/>
              <a:t>29/10/2014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Genomics &amp; GWAS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00" y="2212848"/>
            <a:ext cx="4041648" cy="391363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2212848"/>
            <a:ext cx="4041648" cy="39131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CF1A7-F1FC-46DF-981C-52D2F2D2766B}" type="datetime1">
              <a:rPr lang="en-GB" smtClean="0"/>
              <a:t>29/10/2014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Genomics &amp; GWAS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0C6EC-1B24-4E8D-A608-101FD6D2123C}" type="datetime1">
              <a:rPr lang="en-GB" smtClean="0"/>
              <a:t>29/10/2014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Genomics &amp; GWAS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7087" y="266700"/>
            <a:ext cx="3008313" cy="209550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137" y="273050"/>
            <a:ext cx="4995863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7087" y="2438400"/>
            <a:ext cx="3008313" cy="3687763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55824-47EF-4071-B528-FF84E1B8B3FF}" type="datetime1">
              <a:rPr lang="en-GB" smtClean="0"/>
              <a:t>29/10/2014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Genomics &amp; GWAS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576" y="228600"/>
            <a:ext cx="5711824" cy="895350"/>
          </a:xfrm>
        </p:spPr>
        <p:txBody>
          <a:bodyPr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126" y="1143000"/>
            <a:ext cx="6054724" cy="4541044"/>
          </a:xfr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576" y="5810250"/>
            <a:ext cx="5711824" cy="5334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04CF3-9724-4977-A470-FE1B012250DA}" type="datetime1">
              <a:rPr lang="en-GB" smtClean="0"/>
              <a:t>29/10/2014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Genomics &amp; GWAS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63347" y="6356350"/>
            <a:ext cx="208597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A77295CB-0396-43A1-A7FD-DB449E056FAB}" type="datetime1">
              <a:rPr lang="en-GB" smtClean="0"/>
              <a:t>29/10/2014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59165" y="6356350"/>
            <a:ext cx="2847975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r>
              <a:rPr lang="en-GB" smtClean="0"/>
              <a:t>Genomics &amp; GWAS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43278" y="6356350"/>
            <a:ext cx="561975" cy="365125"/>
          </a:xfrm>
          <a:prstGeom prst="rect">
            <a:avLst/>
          </a:prstGeom>
        </p:spPr>
        <p:txBody>
          <a:bodyPr vert="horz" lIns="27432" tIns="45720" rIns="4572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itchFamily="34" charset="0"/>
              </a:defRPr>
            </a:lvl1pPr>
          </a:lstStyle>
          <a:p>
            <a:fld id="{1927114E-4AE3-4752-8845-01C81A359F1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8457760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569119" y="6499384"/>
            <a:ext cx="84772" cy="8477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1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chart" Target="../charts/chart1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3.png"/><Relationship Id="rId7" Type="http://schemas.openxmlformats.org/officeDocument/2006/relationships/image" Target="../media/image43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chart" Target="../charts/chart3.xml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jpe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609601"/>
            <a:ext cx="8640960" cy="1307231"/>
          </a:xfrm>
        </p:spPr>
        <p:txBody>
          <a:bodyPr>
            <a:normAutofit/>
          </a:bodyPr>
          <a:lstStyle/>
          <a:p>
            <a:r>
              <a:rPr lang="en-GB" sz="4000" dirty="0" smtClean="0">
                <a:latin typeface="+mj-lt"/>
              </a:rPr>
              <a:t>Genome-Wide Association Studies</a:t>
            </a:r>
            <a:endParaRPr lang="en-GB" sz="4000" dirty="0">
              <a:latin typeface="+mj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84984"/>
            <a:ext cx="6400800" cy="2887216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chemeClr val="tx1"/>
                </a:solidFill>
              </a:rPr>
              <a:t>Caitlin Collins</a:t>
            </a:r>
            <a:r>
              <a:rPr lang="en-GB" dirty="0" smtClean="0">
                <a:solidFill>
                  <a:schemeClr val="tx1"/>
                </a:solidFill>
              </a:rPr>
              <a:t>, Thibaut </a:t>
            </a:r>
            <a:r>
              <a:rPr lang="en-GB" dirty="0" err="1" smtClean="0">
                <a:solidFill>
                  <a:schemeClr val="tx1"/>
                </a:solidFill>
              </a:rPr>
              <a:t>Jombart</a:t>
            </a:r>
            <a:endParaRPr lang="en-GB" dirty="0" smtClean="0">
              <a:solidFill>
                <a:schemeClr val="tx1"/>
              </a:solidFill>
            </a:endParaRPr>
          </a:p>
          <a:p>
            <a:endParaRPr lang="en-GB" dirty="0" smtClean="0">
              <a:solidFill>
                <a:schemeClr val="tx1"/>
              </a:solidFill>
            </a:endParaRPr>
          </a:p>
          <a:p>
            <a:r>
              <a:rPr lang="en-GB" sz="1600" dirty="0" smtClean="0">
                <a:solidFill>
                  <a:schemeClr val="tx1"/>
                </a:solidFill>
              </a:rPr>
              <a:t>MRC Centre for Outbreak Analysis and Modelling</a:t>
            </a:r>
          </a:p>
          <a:p>
            <a:r>
              <a:rPr lang="en-GB" sz="1600" dirty="0" smtClean="0">
                <a:solidFill>
                  <a:schemeClr val="tx1"/>
                </a:solidFill>
              </a:rPr>
              <a:t>Imperial College London</a:t>
            </a:r>
          </a:p>
          <a:p>
            <a:endParaRPr lang="en-GB" sz="1800" dirty="0" smtClean="0">
              <a:solidFill>
                <a:schemeClr val="tx1"/>
              </a:solidFill>
            </a:endParaRPr>
          </a:p>
          <a:p>
            <a:r>
              <a:rPr lang="en-GB" sz="2000" i="1" dirty="0" smtClean="0">
                <a:solidFill>
                  <a:schemeClr val="tx1"/>
                </a:solidFill>
              </a:rPr>
              <a:t>Genetic data analysis using </a:t>
            </a:r>
          </a:p>
          <a:p>
            <a:r>
              <a:rPr lang="en-GB" sz="2000" dirty="0" smtClean="0">
                <a:solidFill>
                  <a:schemeClr val="tx1"/>
                </a:solidFill>
              </a:rPr>
              <a:t>30-10-2014</a:t>
            </a:r>
            <a:endParaRPr lang="en-GB" sz="20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5188875"/>
            <a:ext cx="432048" cy="32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11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+mj-lt"/>
              </a:rPr>
              <a:t>Study Design</a:t>
            </a:r>
            <a:endParaRPr lang="en-GB" dirty="0">
              <a:latin typeface="+mj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7473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dirty="0" smtClean="0">
                <a:solidFill>
                  <a:schemeClr val="tx2"/>
                </a:solidFill>
              </a:rPr>
              <a:t>Case-Control</a:t>
            </a:r>
          </a:p>
          <a:p>
            <a:pPr lvl="1"/>
            <a:r>
              <a:rPr lang="en-GB" sz="2000" dirty="0" smtClean="0">
                <a:solidFill>
                  <a:schemeClr val="tx1"/>
                </a:solidFill>
              </a:rPr>
              <a:t>Well-defined “case”</a:t>
            </a:r>
          </a:p>
          <a:p>
            <a:pPr lvl="1"/>
            <a:r>
              <a:rPr lang="en-GB" sz="2000" dirty="0" smtClean="0">
                <a:solidFill>
                  <a:schemeClr val="tx1"/>
                </a:solidFill>
              </a:rPr>
              <a:t>Known heritability</a:t>
            </a:r>
            <a:endParaRPr lang="en-GB" sz="2000" dirty="0">
              <a:solidFill>
                <a:schemeClr val="tx1"/>
              </a:solidFill>
            </a:endParaRPr>
          </a:p>
          <a:p>
            <a:endParaRPr lang="en-GB" dirty="0" smtClean="0">
              <a:solidFill>
                <a:schemeClr val="tx1"/>
              </a:solidFill>
            </a:endParaRPr>
          </a:p>
          <a:p>
            <a:r>
              <a:rPr lang="en-GB" sz="2800" dirty="0" smtClean="0">
                <a:solidFill>
                  <a:schemeClr val="tx2"/>
                </a:solidFill>
              </a:rPr>
              <a:t>Variations</a:t>
            </a:r>
          </a:p>
          <a:p>
            <a:pPr lvl="1"/>
            <a:r>
              <a:rPr lang="en-GB" sz="2000" dirty="0" smtClean="0">
                <a:solidFill>
                  <a:schemeClr val="tx1"/>
                </a:solidFill>
              </a:rPr>
              <a:t>Quantitative phenotypic data</a:t>
            </a:r>
          </a:p>
          <a:p>
            <a:pPr lvl="2"/>
            <a:r>
              <a:rPr lang="en-GB" sz="2000" dirty="0" err="1" smtClean="0">
                <a:solidFill>
                  <a:schemeClr val="accent6"/>
                </a:solidFill>
              </a:rPr>
              <a:t>Eg</a:t>
            </a:r>
            <a:r>
              <a:rPr lang="en-GB" sz="2000" dirty="0" smtClean="0">
                <a:solidFill>
                  <a:schemeClr val="accent6"/>
                </a:solidFill>
              </a:rPr>
              <a:t>. Height, biomarker concentrations</a:t>
            </a:r>
          </a:p>
          <a:p>
            <a:pPr lvl="1"/>
            <a:r>
              <a:rPr lang="en-GB" sz="2000" dirty="0" smtClean="0">
                <a:solidFill>
                  <a:schemeClr val="tx1"/>
                </a:solidFill>
              </a:rPr>
              <a:t>Explicit models</a:t>
            </a:r>
          </a:p>
          <a:p>
            <a:pPr lvl="2"/>
            <a:r>
              <a:rPr lang="en-GB" sz="2000" dirty="0" err="1" smtClean="0">
                <a:solidFill>
                  <a:schemeClr val="accent6"/>
                </a:solidFill>
              </a:rPr>
              <a:t>Eg</a:t>
            </a:r>
            <a:r>
              <a:rPr lang="en-GB" sz="2000" dirty="0" smtClean="0">
                <a:solidFill>
                  <a:schemeClr val="accent6"/>
                </a:solidFill>
              </a:rPr>
              <a:t>. Dominant </a:t>
            </a:r>
            <a:r>
              <a:rPr lang="en-GB" sz="2000" dirty="0">
                <a:solidFill>
                  <a:schemeClr val="accent6"/>
                </a:solidFill>
              </a:rPr>
              <a:t>or </a:t>
            </a:r>
            <a:r>
              <a:rPr lang="en-GB" sz="2000" dirty="0" smtClean="0">
                <a:solidFill>
                  <a:schemeClr val="accent6"/>
                </a:solidFill>
              </a:rPr>
              <a:t>recessive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124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sz="4400" dirty="0" smtClean="0">
                <a:latin typeface="+mj-lt"/>
              </a:rPr>
              <a:t>GWAS design</a:t>
            </a:r>
            <a:endParaRPr lang="en-GB" sz="4400" dirty="0">
              <a:latin typeface="+mj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Study Design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11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780" y="1115096"/>
            <a:ext cx="1001292" cy="14366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1181949"/>
            <a:ext cx="1019685" cy="13029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95" y="1267536"/>
            <a:ext cx="1008112" cy="6564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7104" y="1891452"/>
            <a:ext cx="1014039" cy="6602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933" y="2533056"/>
            <a:ext cx="768005" cy="1063118"/>
          </a:xfrm>
          <a:prstGeom prst="rect">
            <a:avLst/>
          </a:prstGeom>
        </p:spPr>
      </p:pic>
      <p:pic>
        <p:nvPicPr>
          <p:cNvPr id="14" name="Picture 2" descr="http://www.clipartbest.com/cliparts/9T4/b94/9T4b94rTE.jpeg"/>
          <p:cNvPicPr>
            <a:picLocks noChangeAspect="1" noChangeArrowheads="1"/>
          </p:cNvPicPr>
          <p:nvPr/>
        </p:nvPicPr>
        <p:blipFill>
          <a:blip r:embed="rId8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506" y="3055228"/>
            <a:ext cx="357135" cy="51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412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600" dirty="0" smtClean="0">
                <a:solidFill>
                  <a:schemeClr val="tx2"/>
                </a:solidFill>
              </a:rPr>
              <a:t>Data quality</a:t>
            </a:r>
          </a:p>
          <a:p>
            <a:pPr lvl="1"/>
            <a:r>
              <a:rPr lang="en-GB" sz="2000" dirty="0" smtClean="0">
                <a:solidFill>
                  <a:schemeClr val="tx1"/>
                </a:solidFill>
              </a:rPr>
              <a:t>1% </a:t>
            </a:r>
            <a:r>
              <a:rPr lang="en-GB" sz="2000" dirty="0" smtClean="0">
                <a:solidFill>
                  <a:schemeClr val="tx1"/>
                </a:solidFill>
              </a:rPr>
              <a:t>rule</a:t>
            </a:r>
          </a:p>
          <a:p>
            <a:pPr lvl="1"/>
            <a:endParaRPr lang="en-GB" sz="2000" dirty="0" smtClean="0">
              <a:solidFill>
                <a:schemeClr val="tx1"/>
              </a:solidFill>
            </a:endParaRPr>
          </a:p>
          <a:p>
            <a:r>
              <a:rPr lang="en-GB" sz="2600" dirty="0" smtClean="0">
                <a:solidFill>
                  <a:schemeClr val="tx2"/>
                </a:solidFill>
              </a:rPr>
              <a:t>Controlling for confounding</a:t>
            </a:r>
          </a:p>
          <a:p>
            <a:pPr lvl="1"/>
            <a:r>
              <a:rPr lang="en-GB" sz="2000" dirty="0" smtClean="0">
                <a:solidFill>
                  <a:schemeClr val="tx1"/>
                </a:solidFill>
              </a:rPr>
              <a:t>Sex, age, health profile</a:t>
            </a:r>
          </a:p>
          <a:p>
            <a:pPr lvl="1"/>
            <a:r>
              <a:rPr lang="en-GB" sz="2000" dirty="0" smtClean="0">
                <a:solidFill>
                  <a:schemeClr val="tx1"/>
                </a:solidFill>
              </a:rPr>
              <a:t>Correlation with other </a:t>
            </a:r>
            <a:r>
              <a:rPr lang="en-GB" sz="2000" dirty="0" smtClean="0">
                <a:solidFill>
                  <a:schemeClr val="tx1"/>
                </a:solidFill>
              </a:rPr>
              <a:t>variables</a:t>
            </a:r>
          </a:p>
          <a:p>
            <a:pPr lvl="1"/>
            <a:endParaRPr lang="en-GB" sz="2000" dirty="0" smtClean="0">
              <a:solidFill>
                <a:schemeClr val="tx1"/>
              </a:solidFill>
            </a:endParaRPr>
          </a:p>
          <a:p>
            <a:r>
              <a:rPr lang="en-GB" sz="2600" dirty="0" smtClean="0">
                <a:solidFill>
                  <a:schemeClr val="tx2"/>
                </a:solidFill>
              </a:rPr>
              <a:t>Population stratification</a:t>
            </a:r>
            <a:r>
              <a:rPr lang="en-GB" sz="2600" dirty="0" smtClean="0">
                <a:solidFill>
                  <a:schemeClr val="tx2"/>
                </a:solidFill>
              </a:rPr>
              <a:t>*</a:t>
            </a:r>
          </a:p>
          <a:p>
            <a:pPr lvl="1"/>
            <a:endParaRPr lang="en-GB" sz="1800" dirty="0" smtClean="0">
              <a:solidFill>
                <a:schemeClr val="tx2"/>
              </a:solidFill>
            </a:endParaRPr>
          </a:p>
          <a:p>
            <a:r>
              <a:rPr lang="en-GB" sz="2600" dirty="0" smtClean="0">
                <a:solidFill>
                  <a:schemeClr val="tx2"/>
                </a:solidFill>
              </a:rPr>
              <a:t>Linkage disequilibrium*</a:t>
            </a:r>
          </a:p>
          <a:p>
            <a:endParaRPr lang="en-GB" dirty="0" smtClean="0">
              <a:solidFill>
                <a:schemeClr val="tx1"/>
              </a:solidFill>
            </a:endParaRPr>
          </a:p>
          <a:p>
            <a:pPr lvl="2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124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sz="4400" dirty="0" smtClean="0">
                <a:latin typeface="+mj-lt"/>
              </a:rPr>
              <a:t>Issues &amp; </a:t>
            </a:r>
            <a:r>
              <a:rPr lang="en-GB" sz="4400" dirty="0">
                <a:latin typeface="+mj-lt"/>
              </a:rPr>
              <a:t>C</a:t>
            </a:r>
            <a:r>
              <a:rPr lang="en-GB" sz="4400" dirty="0" smtClean="0">
                <a:latin typeface="+mj-lt"/>
              </a:rPr>
              <a:t>onsiderations</a:t>
            </a:r>
            <a:endParaRPr lang="en-GB" sz="4400" dirty="0">
              <a:latin typeface="+mj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Study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12</a:t>
            </a:fld>
            <a:endParaRPr lang="en-GB"/>
          </a:p>
        </p:txBody>
      </p:sp>
      <p:sp>
        <p:nvSpPr>
          <p:cNvPr id="5" name="TextBox 4"/>
          <p:cNvSpPr txBox="1"/>
          <p:nvPr/>
        </p:nvSpPr>
        <p:spPr>
          <a:xfrm>
            <a:off x="4309602" y="5085184"/>
            <a:ext cx="3009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accent3"/>
                </a:solidFill>
                <a:latin typeface="+mj-lt"/>
              </a:rPr>
              <a:t>*</a:t>
            </a:r>
            <a:endParaRPr lang="en-GB" sz="3600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4293096"/>
            <a:ext cx="288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 smtClean="0">
                <a:solidFill>
                  <a:schemeClr val="accent3"/>
                </a:solidFill>
                <a:latin typeface="+mj-lt"/>
              </a:rPr>
              <a:t>*</a:t>
            </a:r>
            <a:endParaRPr lang="en-GB" sz="3600" b="1" dirty="0">
              <a:solidFill>
                <a:schemeClr val="accent3"/>
              </a:solidFill>
              <a:latin typeface="+mj-lt"/>
            </a:endParaRPr>
          </a:p>
        </p:txBody>
      </p:sp>
      <p:pic>
        <p:nvPicPr>
          <p:cNvPr id="7170" name="Picture 2" descr="http://c.tadst.com/gfx/600x400/worlddaycul-diver.jpg?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9143" y="1414517"/>
            <a:ext cx="3456384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940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645024"/>
            <a:ext cx="8229600" cy="2481139"/>
          </a:xfrm>
        </p:spPr>
        <p:txBody>
          <a:bodyPr>
            <a:normAutofit fontScale="92500" lnSpcReduction="10000"/>
          </a:bodyPr>
          <a:lstStyle/>
          <a:p>
            <a:pPr lvl="1"/>
            <a:endParaRPr lang="en-GB" dirty="0" smtClean="0">
              <a:solidFill>
                <a:schemeClr val="tx1"/>
              </a:solidFill>
            </a:endParaRPr>
          </a:p>
          <a:p>
            <a:r>
              <a:rPr lang="en-GB" sz="2800" dirty="0" smtClean="0">
                <a:solidFill>
                  <a:schemeClr val="tx2"/>
                </a:solidFill>
              </a:rPr>
              <a:t>Problem</a:t>
            </a:r>
          </a:p>
          <a:p>
            <a:pPr lvl="1"/>
            <a:r>
              <a:rPr lang="en-GB" sz="2000" dirty="0" smtClean="0">
                <a:solidFill>
                  <a:schemeClr val="tx1"/>
                </a:solidFill>
              </a:rPr>
              <a:t>Violates assumed population homogeneity, independent observations</a:t>
            </a:r>
          </a:p>
          <a:p>
            <a:pPr lvl="2"/>
            <a:r>
              <a:rPr lang="en-GB" sz="1800" b="1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 Confounding, spurious associations</a:t>
            </a:r>
          </a:p>
          <a:p>
            <a:pPr lvl="1"/>
            <a:r>
              <a:rPr lang="en-GB" sz="2000" dirty="0" smtClean="0">
                <a:solidFill>
                  <a:schemeClr val="tx1"/>
                </a:solidFill>
              </a:rPr>
              <a:t>Case population more likely to be related than Control population</a:t>
            </a:r>
          </a:p>
          <a:p>
            <a:pPr lvl="2"/>
            <a:r>
              <a:rPr lang="en-GB" sz="1800" b="1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 Over-estimation of significance of associations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124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sz="4400" dirty="0" smtClean="0">
                <a:latin typeface="+mj-lt"/>
              </a:rPr>
              <a:t>Population stratification</a:t>
            </a:r>
            <a:endParaRPr lang="en-GB" sz="4400" dirty="0">
              <a:latin typeface="+mj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Study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13</a:t>
            </a:fld>
            <a:endParaRPr lang="en-GB"/>
          </a:p>
        </p:txBody>
      </p:sp>
      <p:pic>
        <p:nvPicPr>
          <p:cNvPr id="1028" name="Picture 4" descr="http://www.border-wars.com/wp-content/uploads/2008/09/Border_Collie_Stratification_Graph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0060" y="980728"/>
            <a:ext cx="3810000" cy="338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1358837"/>
            <a:ext cx="5040560" cy="24811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sz="2800" dirty="0" smtClean="0">
                <a:solidFill>
                  <a:schemeClr val="tx2"/>
                </a:solidFill>
              </a:rPr>
              <a:t>Definition</a:t>
            </a:r>
          </a:p>
          <a:p>
            <a:pPr lvl="1"/>
            <a:r>
              <a:rPr lang="en-GB" sz="2000" b="1" dirty="0" smtClean="0">
                <a:solidFill>
                  <a:schemeClr val="accent6"/>
                </a:solidFill>
              </a:rPr>
              <a:t>“Population stratification” </a:t>
            </a:r>
            <a:r>
              <a:rPr lang="en-GB" sz="2000" b="1" dirty="0" smtClean="0">
                <a:solidFill>
                  <a:schemeClr val="accent6"/>
                </a:solidFill>
              </a:rPr>
              <a:t>= </a:t>
            </a:r>
            <a:r>
              <a:rPr lang="en-GB" sz="2000" b="1" dirty="0" smtClean="0">
                <a:solidFill>
                  <a:schemeClr val="accent6"/>
                </a:solidFill>
              </a:rPr>
              <a:t>	population </a:t>
            </a:r>
            <a:r>
              <a:rPr lang="en-GB" sz="2000" b="1" dirty="0" smtClean="0">
                <a:solidFill>
                  <a:schemeClr val="accent6"/>
                </a:solidFill>
              </a:rPr>
              <a:t>structure</a:t>
            </a:r>
          </a:p>
          <a:p>
            <a:pPr lvl="1"/>
            <a:r>
              <a:rPr lang="en-GB" sz="2000" b="1" i="1" dirty="0" smtClean="0">
                <a:solidFill>
                  <a:schemeClr val="accent3"/>
                </a:solidFill>
              </a:rPr>
              <a:t>Systematic difference in allele frequencies btw. sub-populations</a:t>
            </a:r>
            <a:r>
              <a:rPr lang="en-GB" sz="2000" b="1" dirty="0" smtClean="0">
                <a:solidFill>
                  <a:schemeClr val="accent3"/>
                </a:solidFill>
              </a:rPr>
              <a:t>… </a:t>
            </a:r>
          </a:p>
          <a:p>
            <a:pPr lvl="2"/>
            <a:r>
              <a:rPr lang="en-GB" sz="1800" dirty="0" smtClean="0">
                <a:solidFill>
                  <a:schemeClr val="tx1"/>
                </a:solidFill>
              </a:rPr>
              <a:t>… possibly due to different ancestry</a:t>
            </a:r>
          </a:p>
          <a:p>
            <a:pPr lvl="1"/>
            <a:endParaRPr lang="en-GB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64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474840" cy="4525963"/>
          </a:xfrm>
        </p:spPr>
        <p:txBody>
          <a:bodyPr>
            <a:normAutofit/>
          </a:bodyPr>
          <a:lstStyle/>
          <a:p>
            <a:r>
              <a:rPr lang="en-GB" sz="3000" dirty="0">
                <a:solidFill>
                  <a:schemeClr val="tx2"/>
                </a:solidFill>
                <a:sym typeface="Wingdings" panose="05000000000000000000" pitchFamily="2" charset="2"/>
              </a:rPr>
              <a:t>Solutions</a:t>
            </a:r>
          </a:p>
          <a:p>
            <a:pPr lvl="1"/>
            <a:r>
              <a:rPr lang="en-GB" sz="2600" b="1" dirty="0">
                <a:solidFill>
                  <a:schemeClr val="accent3"/>
                </a:solidFill>
                <a:sym typeface="Wingdings" panose="05000000000000000000" pitchFamily="2" charset="2"/>
              </a:rPr>
              <a:t>Visualise</a:t>
            </a:r>
          </a:p>
          <a:p>
            <a:pPr lvl="2"/>
            <a:r>
              <a:rPr lang="en-GB" sz="2200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Phylogenetics</a:t>
            </a:r>
            <a:endParaRPr lang="en-GB" sz="22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2"/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PCA</a:t>
            </a:r>
          </a:p>
          <a:p>
            <a:pPr lvl="2"/>
            <a:endParaRPr lang="en-GB" sz="1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2"/>
            <a:endParaRPr lang="en-GB" sz="12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GB" sz="2600" b="1" dirty="0">
                <a:solidFill>
                  <a:schemeClr val="accent3"/>
                </a:solidFill>
                <a:sym typeface="Wingdings" panose="05000000000000000000" pitchFamily="2" charset="2"/>
              </a:rPr>
              <a:t>Correct</a:t>
            </a:r>
          </a:p>
          <a:p>
            <a:pPr lvl="2"/>
            <a:r>
              <a:rPr lang="en-GB" sz="2200" dirty="0">
                <a:solidFill>
                  <a:schemeClr val="tx1"/>
                </a:solidFill>
                <a:sym typeface="Wingdings" panose="05000000000000000000" pitchFamily="2" charset="2"/>
              </a:rPr>
              <a:t>Genomic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Control</a:t>
            </a:r>
          </a:p>
          <a:p>
            <a:pPr lvl="2"/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Regression on Principal Components of PCA</a:t>
            </a:r>
            <a:endParaRPr lang="en-GB" sz="2200"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124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sz="4400" dirty="0" smtClean="0">
                <a:latin typeface="+mj-lt"/>
              </a:rPr>
              <a:t>Population stratification II</a:t>
            </a:r>
            <a:endParaRPr lang="en-GB" sz="4400" dirty="0">
              <a:latin typeface="+mj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Study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14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052736"/>
            <a:ext cx="2943045" cy="27762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5" y="3861048"/>
            <a:ext cx="2975976" cy="280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32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112" y="1495827"/>
            <a:ext cx="2808312" cy="25011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6981" y="4077072"/>
            <a:ext cx="2969819" cy="264499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266928" cy="4525963"/>
          </a:xfrm>
        </p:spPr>
        <p:txBody>
          <a:bodyPr>
            <a:normAutofit/>
          </a:bodyPr>
          <a:lstStyle/>
          <a:p>
            <a:r>
              <a:rPr lang="en-GB" sz="2800" dirty="0" smtClean="0">
                <a:solidFill>
                  <a:schemeClr val="tx2"/>
                </a:solidFill>
              </a:rPr>
              <a:t>Definition</a:t>
            </a:r>
          </a:p>
          <a:p>
            <a:pPr lvl="1"/>
            <a:r>
              <a:rPr lang="en-GB" sz="2000" b="1" i="1" dirty="0" smtClean="0">
                <a:solidFill>
                  <a:schemeClr val="accent3"/>
                </a:solidFill>
              </a:rPr>
              <a:t>Alleles at separate loci are NOT independent of each other</a:t>
            </a:r>
          </a:p>
          <a:p>
            <a:pPr lvl="1"/>
            <a:endParaRPr lang="en-GB" dirty="0" smtClean="0">
              <a:solidFill>
                <a:schemeClr val="tx1"/>
              </a:solidFill>
            </a:endParaRPr>
          </a:p>
          <a:p>
            <a:r>
              <a:rPr lang="en-GB" sz="2800" dirty="0" smtClean="0">
                <a:solidFill>
                  <a:schemeClr val="tx2"/>
                </a:solidFill>
              </a:rPr>
              <a:t>Problem?</a:t>
            </a:r>
          </a:p>
          <a:p>
            <a:pPr lvl="1"/>
            <a:r>
              <a:rPr lang="en-GB" sz="2200" b="1" dirty="0" smtClean="0">
                <a:solidFill>
                  <a:schemeClr val="accent6"/>
                </a:solidFill>
              </a:rPr>
              <a:t>Too much LD is a problem</a:t>
            </a:r>
          </a:p>
          <a:p>
            <a:pPr lvl="2"/>
            <a:r>
              <a:rPr lang="en-GB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noise &gt;&gt; signal</a:t>
            </a:r>
          </a:p>
          <a:p>
            <a:pPr lvl="2"/>
            <a:endParaRPr lang="en-GB" sz="18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r>
              <a:rPr lang="en-GB" sz="2000" b="1" dirty="0" smtClean="0">
                <a:solidFill>
                  <a:schemeClr val="accent6"/>
                </a:solidFill>
              </a:rPr>
              <a:t>Some (predictable) LD can be beneficial</a:t>
            </a:r>
          </a:p>
          <a:p>
            <a:pPr lvl="2"/>
            <a:r>
              <a:rPr lang="en-GB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enables use of “marker” SNPs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124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sz="4400" dirty="0" smtClean="0">
                <a:latin typeface="+mj-lt"/>
              </a:rPr>
              <a:t>Linkage disequilibrium (LD)</a:t>
            </a:r>
            <a:endParaRPr lang="en-GB" sz="4400" dirty="0">
              <a:latin typeface="+mj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Study Design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891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+mj-lt"/>
              </a:rPr>
              <a:t>Testing for Association</a:t>
            </a:r>
            <a:endParaRPr lang="en-GB" dirty="0">
              <a:latin typeface="+mj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79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932534"/>
            <a:ext cx="4214115" cy="280831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365104"/>
            <a:ext cx="9144000" cy="2492896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tx2"/>
                </a:solidFill>
              </a:rPr>
              <a:t>Standard GWAS</a:t>
            </a:r>
          </a:p>
          <a:p>
            <a:pPr lvl="1"/>
            <a:r>
              <a:rPr lang="en-GB" sz="2200" b="1" dirty="0" smtClean="0">
                <a:solidFill>
                  <a:schemeClr val="accent3"/>
                </a:solidFill>
              </a:rPr>
              <a:t>Univariate methods</a:t>
            </a:r>
          </a:p>
          <a:p>
            <a:pPr marL="0" indent="0">
              <a:buNone/>
            </a:pPr>
            <a:endParaRPr lang="en-GB" sz="2800" dirty="0" smtClean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2"/>
                </a:solidFill>
              </a:rPr>
              <a:t>Incorporating interactions</a:t>
            </a:r>
          </a:p>
          <a:p>
            <a:pPr lvl="1"/>
            <a:r>
              <a:rPr lang="en-GB" sz="2200" b="1" dirty="0" smtClean="0">
                <a:solidFill>
                  <a:schemeClr val="accent3"/>
                </a:solidFill>
              </a:rPr>
              <a:t>Multivariate methods</a:t>
            </a:r>
          </a:p>
          <a:p>
            <a:pPr lvl="2"/>
            <a:r>
              <a:rPr lang="en-GB" sz="2000" dirty="0" smtClean="0">
                <a:solidFill>
                  <a:schemeClr val="tx1"/>
                </a:solidFill>
              </a:rPr>
              <a:t>Penalized regression methods (LASSO)</a:t>
            </a:r>
          </a:p>
          <a:p>
            <a:pPr lvl="2"/>
            <a:r>
              <a:rPr lang="en-GB" sz="2000" dirty="0" smtClean="0">
                <a:solidFill>
                  <a:schemeClr val="tx1"/>
                </a:solidFill>
              </a:rPr>
              <a:t>Factorial methods (DAPC-based FS)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124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sz="4200" dirty="0" smtClean="0">
                <a:latin typeface="+mj-lt"/>
              </a:rPr>
              <a:t>Methods for association testing</a:t>
            </a:r>
            <a:endParaRPr lang="en-GB" sz="4200" dirty="0">
              <a:latin typeface="+mj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Testing for Association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17</a:t>
            </a:fld>
            <a:endParaRPr lang="en-GB"/>
          </a:p>
        </p:txBody>
      </p:sp>
      <p:sp>
        <p:nvSpPr>
          <p:cNvPr id="5" name="Oval Callout 4"/>
          <p:cNvSpPr/>
          <p:nvPr/>
        </p:nvSpPr>
        <p:spPr>
          <a:xfrm>
            <a:off x="6289848" y="1196752"/>
            <a:ext cx="2674640" cy="2304256"/>
          </a:xfrm>
          <a:prstGeom prst="wedgeEllipseCallout">
            <a:avLst>
              <a:gd name="adj1" fmla="val -71032"/>
              <a:gd name="adj2" fmla="val 63493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8273731" y="1014880"/>
            <a:ext cx="360040" cy="2781070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4788024" y="2216771"/>
            <a:ext cx="4214115" cy="70817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83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12" grpId="0" animBg="1"/>
      <p:bldP spid="1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0" y="4365104"/>
            <a:ext cx="9144000" cy="2492896"/>
          </a:xfrm>
          <a:prstGeom prst="rect">
            <a:avLst/>
          </a:prstGeom>
          <a:blipFill dpi="0" rotWithShape="1">
            <a:blip r:embed="rId2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6992"/>
            <a:ext cx="8435280" cy="3168352"/>
          </a:xfrm>
        </p:spPr>
        <p:txBody>
          <a:bodyPr>
            <a:normAutofit fontScale="92500" lnSpcReduction="10000"/>
          </a:bodyPr>
          <a:lstStyle/>
          <a:p>
            <a:pPr lvl="1"/>
            <a:endParaRPr lang="en-GB" sz="2000" dirty="0" smtClean="0">
              <a:solidFill>
                <a:schemeClr val="tx1"/>
              </a:solidFill>
            </a:endParaRPr>
          </a:p>
          <a:p>
            <a:r>
              <a:rPr lang="en-GB" sz="2800" dirty="0" smtClean="0">
                <a:solidFill>
                  <a:schemeClr val="tx2"/>
                </a:solidFill>
              </a:rPr>
              <a:t>Variations</a:t>
            </a:r>
          </a:p>
          <a:p>
            <a:pPr lvl="1"/>
            <a:r>
              <a:rPr lang="en-GB" sz="2200" b="1" dirty="0" smtClean="0">
                <a:solidFill>
                  <a:schemeClr val="accent3"/>
                </a:solidFill>
              </a:rPr>
              <a:t>Testing</a:t>
            </a:r>
          </a:p>
          <a:p>
            <a:pPr lvl="2"/>
            <a:r>
              <a:rPr lang="en-GB" sz="2000" dirty="0" smtClean="0">
                <a:solidFill>
                  <a:schemeClr val="tx1"/>
                </a:solidFill>
              </a:rPr>
              <a:t>Fisher’s exact test, Cochran-Armitage trend test, Chi-squared test, ANOVA</a:t>
            </a:r>
          </a:p>
          <a:p>
            <a:pPr lvl="2"/>
            <a:r>
              <a:rPr lang="en-GB" sz="2000" dirty="0" smtClean="0">
                <a:solidFill>
                  <a:schemeClr val="tx1"/>
                </a:solidFill>
              </a:rPr>
              <a:t>Gold Standard—</a:t>
            </a:r>
            <a:r>
              <a:rPr lang="en-GB" sz="2000" b="1" dirty="0" smtClean="0">
                <a:solidFill>
                  <a:schemeClr val="accent6"/>
                </a:solidFill>
              </a:rPr>
              <a:t>Fischer’s exact test</a:t>
            </a:r>
          </a:p>
          <a:p>
            <a:pPr lvl="1"/>
            <a:r>
              <a:rPr lang="en-GB" sz="2200" b="1" dirty="0" smtClean="0">
                <a:solidFill>
                  <a:schemeClr val="accent3"/>
                </a:solidFill>
              </a:rPr>
              <a:t>Correcting</a:t>
            </a:r>
          </a:p>
          <a:p>
            <a:pPr lvl="2"/>
            <a:r>
              <a:rPr lang="en-GB" sz="2000" dirty="0" err="1" smtClean="0">
                <a:solidFill>
                  <a:schemeClr val="tx1"/>
                </a:solidFill>
              </a:rPr>
              <a:t>Bonferroni</a:t>
            </a:r>
            <a:endParaRPr lang="en-GB" sz="2000" dirty="0" smtClean="0">
              <a:solidFill>
                <a:schemeClr val="tx1"/>
              </a:solidFill>
            </a:endParaRPr>
          </a:p>
          <a:p>
            <a:pPr lvl="2"/>
            <a:r>
              <a:rPr lang="en-GB" sz="2000" dirty="0" smtClean="0">
                <a:solidFill>
                  <a:schemeClr val="tx1"/>
                </a:solidFill>
              </a:rPr>
              <a:t>Gold </a:t>
            </a:r>
            <a:r>
              <a:rPr lang="en-GB" sz="2000" dirty="0" smtClean="0">
                <a:solidFill>
                  <a:schemeClr val="tx1"/>
                </a:solidFill>
              </a:rPr>
              <a:t>Standard—</a:t>
            </a:r>
            <a:r>
              <a:rPr lang="en-GB" sz="2000" b="1" dirty="0" smtClean="0">
                <a:solidFill>
                  <a:schemeClr val="accent6"/>
                </a:solidFill>
              </a:rPr>
              <a:t>FDR 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124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sz="4400" dirty="0" smtClean="0">
                <a:latin typeface="+mj-lt"/>
              </a:rPr>
              <a:t>Univariate methods</a:t>
            </a:r>
            <a:endParaRPr lang="en-GB" sz="4400" dirty="0">
              <a:latin typeface="+mj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Testing for Association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18</a:t>
            </a:fld>
            <a:endParaRPr lang="en-GB"/>
          </a:p>
        </p:txBody>
      </p:sp>
      <p:grpSp>
        <p:nvGrpSpPr>
          <p:cNvPr id="5" name="Group 4"/>
          <p:cNvGrpSpPr/>
          <p:nvPr/>
        </p:nvGrpSpPr>
        <p:grpSpPr>
          <a:xfrm>
            <a:off x="4427984" y="1076551"/>
            <a:ext cx="4590510" cy="3216545"/>
            <a:chOff x="4427984" y="1076551"/>
            <a:chExt cx="4590510" cy="321654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6158" y="1285367"/>
              <a:ext cx="2430269" cy="2572254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5400092" y="1076551"/>
              <a:ext cx="3618402" cy="3216545"/>
              <a:chOff x="5400092" y="1820723"/>
              <a:chExt cx="3618402" cy="3216545"/>
            </a:xfrm>
          </p:grpSpPr>
          <p:cxnSp>
            <p:nvCxnSpPr>
              <p:cNvPr id="9" name="Straight Arrow Connector 8"/>
              <p:cNvCxnSpPr/>
              <p:nvPr/>
            </p:nvCxnSpPr>
            <p:spPr>
              <a:xfrm>
                <a:off x="5984058" y="2093721"/>
                <a:ext cx="2503378" cy="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/>
              <p:cNvCxnSpPr/>
              <p:nvPr/>
            </p:nvCxnSpPr>
            <p:spPr>
              <a:xfrm>
                <a:off x="5976157" y="2093721"/>
                <a:ext cx="0" cy="237469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8316416" y="1820723"/>
                <a:ext cx="702078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i="1" dirty="0" smtClean="0">
                    <a:solidFill>
                      <a:schemeClr val="tx2"/>
                    </a:solidFill>
                    <a:latin typeface="+mj-lt"/>
                  </a:rPr>
                  <a:t>p</a:t>
                </a:r>
                <a:r>
                  <a:rPr lang="en-GB" sz="1500" b="1" dirty="0" smtClean="0">
                    <a:latin typeface="+mj-lt"/>
                  </a:rPr>
                  <a:t> </a:t>
                </a:r>
                <a:r>
                  <a:rPr lang="en-GB" sz="1300" i="1" dirty="0" smtClean="0">
                    <a:latin typeface="+mj-lt"/>
                  </a:rPr>
                  <a:t>SNPs</a:t>
                </a:r>
                <a:endParaRPr lang="en-GB" sz="1300" i="1" dirty="0">
                  <a:latin typeface="+mj-lt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400092" y="4437104"/>
                <a:ext cx="1188133" cy="6001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i="1" dirty="0">
                    <a:solidFill>
                      <a:schemeClr val="tx2"/>
                    </a:solidFill>
                    <a:latin typeface="+mj-lt"/>
                  </a:rPr>
                  <a:t>n</a:t>
                </a:r>
                <a:r>
                  <a:rPr lang="en-GB" sz="2000" b="1" dirty="0" smtClean="0">
                    <a:latin typeface="+mj-lt"/>
                  </a:rPr>
                  <a:t> </a:t>
                </a:r>
                <a:r>
                  <a:rPr lang="en-GB" sz="1300" i="1" dirty="0" smtClean="0">
                    <a:latin typeface="+mj-lt"/>
                  </a:rPr>
                  <a:t>individuals</a:t>
                </a:r>
                <a:endParaRPr lang="en-GB" sz="1300" i="1" dirty="0">
                  <a:latin typeface="+mj-lt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427984" y="1604707"/>
              <a:ext cx="1368152" cy="1917601"/>
              <a:chOff x="4427984" y="2348879"/>
              <a:chExt cx="1368152" cy="1917601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742130" y="2348879"/>
                <a:ext cx="0" cy="962716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796136" y="2348879"/>
                <a:ext cx="0" cy="962716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/>
              <p:cNvCxnSpPr/>
              <p:nvPr/>
            </p:nvCxnSpPr>
            <p:spPr>
              <a:xfrm>
                <a:off x="5742130" y="3367947"/>
                <a:ext cx="0" cy="898533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5796136" y="3367947"/>
                <a:ext cx="0" cy="898533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4427984" y="3501008"/>
                <a:ext cx="1224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600" b="1" dirty="0" smtClean="0">
                    <a:solidFill>
                      <a:schemeClr val="accent3"/>
                    </a:solidFill>
                    <a:latin typeface="+mj-lt"/>
                  </a:rPr>
                  <a:t>Cases</a:t>
                </a:r>
                <a:endParaRPr lang="en-GB" sz="1600" b="1" dirty="0">
                  <a:solidFill>
                    <a:schemeClr val="accent3"/>
                  </a:solidFill>
                  <a:latin typeface="+mj-lt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4427984" y="2708920"/>
                <a:ext cx="122413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GB" sz="1600" b="1" dirty="0" smtClean="0">
                    <a:solidFill>
                      <a:schemeClr val="tx2"/>
                    </a:solidFill>
                    <a:latin typeface="+mj-lt"/>
                  </a:rPr>
                  <a:t>Controls</a:t>
                </a:r>
                <a:endParaRPr lang="en-GB" sz="1600" b="1" dirty="0">
                  <a:solidFill>
                    <a:schemeClr val="tx2"/>
                  </a:solidFill>
                  <a:latin typeface="+mj-lt"/>
                </a:endParaRPr>
              </a:p>
            </p:txBody>
          </p:sp>
        </p:grpSp>
      </p:grpSp>
      <p:sp>
        <p:nvSpPr>
          <p:cNvPr id="20" name="Content Placeholder 2"/>
          <p:cNvSpPr txBox="1">
            <a:spLocks/>
          </p:cNvSpPr>
          <p:nvPr/>
        </p:nvSpPr>
        <p:spPr>
          <a:xfrm>
            <a:off x="467544" y="1412776"/>
            <a:ext cx="4217640" cy="1772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sz="2800" dirty="0" smtClean="0">
                <a:solidFill>
                  <a:schemeClr val="tx2"/>
                </a:solidFill>
              </a:rPr>
              <a:t>Approach</a:t>
            </a:r>
          </a:p>
          <a:p>
            <a:pPr lvl="1"/>
            <a:r>
              <a:rPr lang="en-GB" sz="2200" dirty="0" smtClean="0">
                <a:solidFill>
                  <a:schemeClr val="tx1"/>
                </a:solidFill>
              </a:rPr>
              <a:t>Individual </a:t>
            </a:r>
            <a:r>
              <a:rPr lang="en-GB" sz="2200" b="1" dirty="0" smtClean="0">
                <a:solidFill>
                  <a:schemeClr val="accent3"/>
                </a:solidFill>
              </a:rPr>
              <a:t>test statistics</a:t>
            </a:r>
          </a:p>
          <a:p>
            <a:pPr lvl="1"/>
            <a:r>
              <a:rPr lang="en-GB" sz="2200" b="1" dirty="0" smtClean="0">
                <a:solidFill>
                  <a:schemeClr val="accent3"/>
                </a:solidFill>
              </a:rPr>
              <a:t>Correction</a:t>
            </a:r>
            <a:r>
              <a:rPr lang="en-GB" sz="2200" dirty="0" smtClean="0">
                <a:solidFill>
                  <a:schemeClr val="tx1"/>
                </a:solidFill>
              </a:rPr>
              <a:t> for multiple testing</a:t>
            </a:r>
          </a:p>
          <a:p>
            <a:pPr lvl="1"/>
            <a:endParaRPr lang="en-GB" sz="2000" dirty="0" smtClean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6156176" y="1233240"/>
            <a:ext cx="360040" cy="2781070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Oval 21"/>
          <p:cNvSpPr/>
          <p:nvPr/>
        </p:nvSpPr>
        <p:spPr>
          <a:xfrm>
            <a:off x="6408205" y="1240905"/>
            <a:ext cx="360040" cy="2781070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Oval 22"/>
          <p:cNvSpPr/>
          <p:nvPr/>
        </p:nvSpPr>
        <p:spPr>
          <a:xfrm>
            <a:off x="6588225" y="1246448"/>
            <a:ext cx="360040" cy="2781070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6793396" y="1246448"/>
            <a:ext cx="360040" cy="2781070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6973416" y="1246448"/>
            <a:ext cx="360040" cy="2781070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7190497" y="1246448"/>
            <a:ext cx="360040" cy="2781070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Oval 26"/>
          <p:cNvSpPr/>
          <p:nvPr/>
        </p:nvSpPr>
        <p:spPr>
          <a:xfrm>
            <a:off x="7430616" y="1246448"/>
            <a:ext cx="360040" cy="2781070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Oval 27"/>
          <p:cNvSpPr/>
          <p:nvPr/>
        </p:nvSpPr>
        <p:spPr>
          <a:xfrm>
            <a:off x="7659195" y="1247029"/>
            <a:ext cx="360040" cy="2781070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7839215" y="1247029"/>
            <a:ext cx="360040" cy="2781070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8046387" y="1246448"/>
            <a:ext cx="360040" cy="2781070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1" name="Straight Connector 30"/>
          <p:cNvCxnSpPr/>
          <p:nvPr/>
        </p:nvCxnSpPr>
        <p:spPr>
          <a:xfrm>
            <a:off x="4734018" y="2536898"/>
            <a:ext cx="4374486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934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4365104"/>
            <a:ext cx="9144000" cy="2492896"/>
          </a:xfrm>
          <a:prstGeom prst="rect">
            <a:avLst/>
          </a:prstGeom>
          <a:blipFill dpi="0" rotWithShape="1">
            <a:blip r:embed="rId3">
              <a:alphaModFix amt="21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340768"/>
            <a:ext cx="4040188" cy="609600"/>
          </a:xfrm>
        </p:spPr>
        <p:txBody>
          <a:bodyPr/>
          <a:lstStyle/>
          <a:p>
            <a:r>
              <a:rPr lang="en-GB" sz="3000" b="1" dirty="0" smtClean="0">
                <a:solidFill>
                  <a:schemeClr val="accent3"/>
                </a:solidFill>
              </a:rPr>
              <a:t>Strengths</a:t>
            </a:r>
            <a:endParaRPr lang="en-GB" sz="3000" b="1" dirty="0">
              <a:solidFill>
                <a:schemeClr val="accent3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648200" y="1340768"/>
            <a:ext cx="4041775" cy="609600"/>
          </a:xfrm>
        </p:spPr>
        <p:txBody>
          <a:bodyPr/>
          <a:lstStyle/>
          <a:p>
            <a:r>
              <a:rPr lang="en-GB" sz="3000" b="1" dirty="0" smtClean="0">
                <a:solidFill>
                  <a:schemeClr val="accent3"/>
                </a:solidFill>
              </a:rPr>
              <a:t>Weaknesses</a:t>
            </a:r>
            <a:endParaRPr lang="en-GB" sz="3000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67544" y="1996824"/>
            <a:ext cx="4041648" cy="3913632"/>
          </a:xfrm>
        </p:spPr>
        <p:txBody>
          <a:bodyPr>
            <a:normAutofit/>
          </a:bodyPr>
          <a:lstStyle/>
          <a:p>
            <a:r>
              <a:rPr lang="en-GB" sz="2200" dirty="0" smtClean="0">
                <a:solidFill>
                  <a:schemeClr val="tx1"/>
                </a:solidFill>
              </a:rPr>
              <a:t>Straightforward</a:t>
            </a:r>
          </a:p>
          <a:p>
            <a:pPr lvl="1"/>
            <a:endParaRPr lang="en-GB" sz="1400" dirty="0">
              <a:solidFill>
                <a:schemeClr val="tx1"/>
              </a:solidFill>
            </a:endParaRPr>
          </a:p>
          <a:p>
            <a:r>
              <a:rPr lang="en-GB" sz="2200" dirty="0">
                <a:solidFill>
                  <a:schemeClr val="tx1"/>
                </a:solidFill>
              </a:rPr>
              <a:t>Computationally </a:t>
            </a:r>
            <a:r>
              <a:rPr lang="en-GB" sz="2200" dirty="0" smtClean="0">
                <a:solidFill>
                  <a:schemeClr val="tx1"/>
                </a:solidFill>
              </a:rPr>
              <a:t>fast</a:t>
            </a:r>
          </a:p>
          <a:p>
            <a:pPr lvl="1"/>
            <a:endParaRPr lang="en-GB" sz="1400" dirty="0">
              <a:solidFill>
                <a:schemeClr val="tx1"/>
              </a:solidFill>
            </a:endParaRPr>
          </a:p>
          <a:p>
            <a:r>
              <a:rPr lang="en-GB" sz="2200" dirty="0" smtClean="0">
                <a:solidFill>
                  <a:schemeClr val="tx1"/>
                </a:solidFill>
              </a:rPr>
              <a:t>Conservative</a:t>
            </a:r>
          </a:p>
          <a:p>
            <a:pPr lvl="1"/>
            <a:endParaRPr lang="en-GB" sz="1400" dirty="0">
              <a:solidFill>
                <a:schemeClr val="tx1"/>
              </a:solidFill>
            </a:endParaRPr>
          </a:p>
          <a:p>
            <a:r>
              <a:rPr lang="en-GB" sz="2200" dirty="0" smtClean="0">
                <a:solidFill>
                  <a:schemeClr val="tx1"/>
                </a:solidFill>
              </a:rPr>
              <a:t>Easy </a:t>
            </a:r>
            <a:r>
              <a:rPr lang="en-GB" sz="2200" dirty="0">
                <a:solidFill>
                  <a:schemeClr val="tx1"/>
                </a:solidFill>
              </a:rPr>
              <a:t>to interpret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82928" y="1996824"/>
            <a:ext cx="4041648" cy="4312496"/>
          </a:xfrm>
        </p:spPr>
        <p:txBody>
          <a:bodyPr>
            <a:normAutofit/>
          </a:bodyPr>
          <a:lstStyle/>
          <a:p>
            <a:r>
              <a:rPr lang="en-GB" sz="2200" dirty="0" smtClean="0">
                <a:solidFill>
                  <a:schemeClr val="tx1"/>
                </a:solidFill>
              </a:rPr>
              <a:t>Multivariate system, univariate framework</a:t>
            </a:r>
          </a:p>
          <a:p>
            <a:pPr lvl="1"/>
            <a:endParaRPr lang="en-GB" sz="1900" dirty="0" smtClean="0">
              <a:solidFill>
                <a:schemeClr val="tx1"/>
              </a:solidFill>
            </a:endParaRPr>
          </a:p>
          <a:p>
            <a:r>
              <a:rPr lang="en-GB" sz="2200" dirty="0" smtClean="0">
                <a:solidFill>
                  <a:schemeClr val="tx1"/>
                </a:solidFill>
              </a:rPr>
              <a:t>Effect size of individual SNPs may be too small</a:t>
            </a:r>
          </a:p>
          <a:p>
            <a:pPr lvl="1"/>
            <a:endParaRPr lang="en-GB" sz="2200" dirty="0" smtClean="0">
              <a:solidFill>
                <a:schemeClr val="tx1"/>
              </a:solidFill>
            </a:endParaRPr>
          </a:p>
          <a:p>
            <a:r>
              <a:rPr lang="en-GB" sz="2200" dirty="0" smtClean="0">
                <a:solidFill>
                  <a:schemeClr val="tx1"/>
                </a:solidFill>
              </a:rPr>
              <a:t>Marginal effects of individual SNPs ≠ combined effects</a:t>
            </a:r>
          </a:p>
          <a:p>
            <a:pPr marL="457200" lvl="1" indent="0">
              <a:buNone/>
            </a:pPr>
            <a:r>
              <a:rPr lang="en-GB" dirty="0" smtClean="0">
                <a:solidFill>
                  <a:schemeClr val="tx1"/>
                </a:solidFill>
              </a:rPr>
              <a:t> 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124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sz="3600" dirty="0" smtClean="0">
                <a:latin typeface="+mj-lt"/>
              </a:rPr>
              <a:t>Univariate – Strengths &amp; weaknesses</a:t>
            </a:r>
            <a:endParaRPr lang="en-GB" sz="3600" dirty="0">
              <a:latin typeface="+mj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Testing for Association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4928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 smtClean="0">
                <a:latin typeface="+mj-lt"/>
              </a:rPr>
              <a:t>Outline</a:t>
            </a:r>
            <a:endParaRPr lang="en-GB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r>
              <a:rPr lang="en-GB" sz="2800" dirty="0" smtClean="0">
                <a:solidFill>
                  <a:schemeClr val="tx2"/>
                </a:solidFill>
              </a:rPr>
              <a:t>Introduction to GWAS</a:t>
            </a:r>
          </a:p>
          <a:p>
            <a:pPr lvl="1"/>
            <a:endParaRPr lang="en-GB" sz="1900" dirty="0" smtClean="0"/>
          </a:p>
          <a:p>
            <a:r>
              <a:rPr lang="en-GB" sz="2800" dirty="0" smtClean="0">
                <a:solidFill>
                  <a:schemeClr val="tx2"/>
                </a:solidFill>
              </a:rPr>
              <a:t>Study design</a:t>
            </a:r>
          </a:p>
          <a:p>
            <a:pPr lvl="1"/>
            <a:r>
              <a:rPr lang="en-GB" sz="2200" b="1" dirty="0" smtClean="0">
                <a:solidFill>
                  <a:schemeClr val="accent3"/>
                </a:solidFill>
              </a:rPr>
              <a:t>GWAS design</a:t>
            </a:r>
          </a:p>
          <a:p>
            <a:pPr lvl="1"/>
            <a:r>
              <a:rPr lang="en-GB" sz="2200" b="1" dirty="0" smtClean="0">
                <a:solidFill>
                  <a:schemeClr val="accent3"/>
                </a:solidFill>
              </a:rPr>
              <a:t>Issues and considerations in GWAS</a:t>
            </a:r>
            <a:r>
              <a:rPr lang="en-GB" sz="2200" dirty="0" smtClean="0">
                <a:solidFill>
                  <a:schemeClr val="accent3"/>
                </a:solidFill>
              </a:rPr>
              <a:t>	</a:t>
            </a:r>
          </a:p>
          <a:p>
            <a:pPr lvl="1"/>
            <a:endParaRPr lang="en-GB" dirty="0" smtClean="0"/>
          </a:p>
          <a:p>
            <a:r>
              <a:rPr lang="en-GB" sz="2800" dirty="0" smtClean="0">
                <a:solidFill>
                  <a:schemeClr val="tx2"/>
                </a:solidFill>
              </a:rPr>
              <a:t>Testing for association</a:t>
            </a:r>
          </a:p>
          <a:p>
            <a:pPr lvl="1"/>
            <a:r>
              <a:rPr lang="en-GB" sz="2200" b="1" dirty="0" smtClean="0">
                <a:solidFill>
                  <a:schemeClr val="accent3"/>
                </a:solidFill>
              </a:rPr>
              <a:t>Univariate methods </a:t>
            </a:r>
          </a:p>
          <a:p>
            <a:pPr lvl="1"/>
            <a:r>
              <a:rPr lang="en-GB" sz="2200" b="1" dirty="0" smtClean="0">
                <a:solidFill>
                  <a:schemeClr val="accent3"/>
                </a:solidFill>
              </a:rPr>
              <a:t>Multivariate methods</a:t>
            </a:r>
          </a:p>
          <a:p>
            <a:pPr lvl="2"/>
            <a:r>
              <a:rPr lang="en-GB" sz="2000" dirty="0" smtClean="0"/>
              <a:t>Penalized regression methods</a:t>
            </a:r>
          </a:p>
          <a:p>
            <a:pPr lvl="2"/>
            <a:r>
              <a:rPr lang="en-GB" sz="2000" dirty="0" smtClean="0"/>
              <a:t>Factorial methods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97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124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sz="4200" dirty="0" smtClean="0">
                <a:latin typeface="+mj-lt"/>
              </a:rPr>
              <a:t>What about interactions?</a:t>
            </a:r>
            <a:endParaRPr lang="en-GB" sz="4200" dirty="0">
              <a:latin typeface="+mj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Testing for Association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20</a:t>
            </a:fld>
            <a:endParaRPr lang="en-GB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466" y="1600200"/>
            <a:ext cx="4165068" cy="4525963"/>
          </a:xfr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" t="3040" r="2554" b="3651"/>
          <a:stretch/>
        </p:blipFill>
        <p:spPr>
          <a:xfrm>
            <a:off x="-396552" y="-27384"/>
            <a:ext cx="9924363" cy="691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35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396552" y="-1323528"/>
            <a:ext cx="10153128" cy="8496944"/>
          </a:xfrm>
          <a:prstGeom prst="rect">
            <a:avLst/>
          </a:prstGeom>
          <a:blipFill dpi="0" rotWithShape="1">
            <a:blip r:embed="rId3">
              <a:alphaModFix amt="1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68760"/>
                <a:ext cx="8229600" cy="5256584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GB" sz="3000" dirty="0" smtClean="0">
                    <a:solidFill>
                      <a:schemeClr val="tx2"/>
                    </a:solidFill>
                  </a:rPr>
                  <a:t>Epistasis</a:t>
                </a:r>
              </a:p>
              <a:p>
                <a:pPr lvl="1"/>
                <a:r>
                  <a:rPr lang="en-GB" sz="2200" b="1" i="1" dirty="0" smtClean="0">
                    <a:solidFill>
                      <a:schemeClr val="accent3"/>
                    </a:solidFill>
                  </a:rPr>
                  <a:t>“Deviation from linearity under a general linear model” </a:t>
                </a:r>
                <a:endParaRPr lang="en-GB" sz="2200" b="1" i="1" dirty="0" smtClean="0">
                  <a:solidFill>
                    <a:schemeClr val="accent3"/>
                  </a:solidFill>
                </a:endParaRPr>
              </a:p>
              <a:p>
                <a:pPr lvl="1"/>
                <a:endParaRPr lang="en-GB" sz="2200" b="1" i="1" dirty="0">
                  <a:solidFill>
                    <a:schemeClr val="accent3"/>
                  </a:solidFill>
                  <a:latin typeface="Cambria Math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sz="240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= 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+ </m:t>
                    </m:r>
                    <m:sSub>
                      <m:sSub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GB" sz="2400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GB" sz="24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4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GB" sz="2400" b="0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1900" dirty="0" smtClean="0">
                    <a:solidFill>
                      <a:schemeClr val="tx1"/>
                    </a:solidFill>
                  </a:rPr>
                  <a:t>   </a:t>
                </a:r>
                <a:r>
                  <a:rPr lang="en-GB" sz="1900" b="1" i="1" dirty="0" smtClean="0">
                    <a:solidFill>
                      <a:schemeClr val="accent3"/>
                    </a:solidFill>
                  </a:rPr>
                  <a:t>vs.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𝜇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GB" sz="2400" i="1">
                        <a:solidFill>
                          <a:schemeClr val="tx1"/>
                        </a:solidFill>
                        <a:latin typeface="Cambria Math"/>
                      </a:rPr>
                      <m:t>= </m:t>
                    </m:r>
                    <m:r>
                      <a:rPr lang="en-GB" sz="24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𝛿</m:t>
                    </m:r>
                    <m:r>
                      <a:rPr lang="en-GB" sz="24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+ </m:t>
                    </m:r>
                    <m:sSub>
                      <m:sSubPr>
                        <m:ctrlPr>
                          <a:rPr lang="en-GB" sz="24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GB" sz="24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GB" sz="2400" i="1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+</m:t>
                    </m:r>
                    <m:sSub>
                      <m:sSubPr>
                        <m:ctrlPr>
                          <a:rPr lang="en-GB" sz="24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𝛽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GB" sz="24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  <m:sub>
                        <m:r>
                          <a:rPr lang="en-GB" sz="2400" i="1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+</m:t>
                    </m:r>
                    <m:r>
                      <a:rPr lang="en-GB" sz="2400" b="1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𝜸</m:t>
                    </m:r>
                    <m:sSub>
                      <m:sSubPr>
                        <m:ctrlPr>
                          <a:rPr lang="en-GB" sz="24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𝒙</m:t>
                        </m:r>
                      </m:e>
                      <m:sub>
                        <m:r>
                          <a:rPr lang="en-GB" sz="24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  <m:sSub>
                      <m:sSubPr>
                        <m:ctrlPr>
                          <a:rPr lang="en-GB" sz="24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GB" sz="24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𝒚</m:t>
                        </m:r>
                      </m:e>
                      <m:sub>
                        <m:r>
                          <a:rPr lang="en-GB" sz="2400" b="1" i="1" smtClean="0">
                            <a:solidFill>
                              <a:schemeClr val="tx1"/>
                            </a:solidFill>
                            <a:latin typeface="Cambria Math"/>
                            <a:ea typeface="Cambria Math"/>
                          </a:rPr>
                          <m:t>𝒊</m:t>
                        </m:r>
                      </m:sub>
                    </m:sSub>
                  </m:oMath>
                </a14:m>
                <a:endParaRPr lang="en-GB" sz="2400" b="1" i="1" dirty="0" smtClean="0">
                  <a:solidFill>
                    <a:schemeClr val="tx2"/>
                  </a:solidFill>
                </a:endParaRPr>
              </a:p>
              <a:p>
                <a:pPr lvl="1"/>
                <a:endParaRPr lang="en-GB" sz="2400" b="1" i="1" dirty="0" smtClean="0">
                  <a:solidFill>
                    <a:schemeClr val="tx2"/>
                  </a:solidFill>
                </a:endParaRPr>
              </a:p>
              <a:p>
                <a:r>
                  <a:rPr lang="en-GB" dirty="0" smtClean="0">
                    <a:solidFill>
                      <a:schemeClr val="tx2"/>
                    </a:solidFill>
                  </a:rPr>
                  <a:t>With p predictors, there are:</a:t>
                </a:r>
              </a:p>
              <a:p>
                <a:pPr lvl="2"/>
                <a:r>
                  <a:rPr lang="en-GB" sz="24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60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sz="260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𝑝</m:t>
                            </m:r>
                          </m:num>
                          <m:den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𝑘</m:t>
                            </m:r>
                          </m:den>
                        </m:f>
                      </m:e>
                    </m:d>
                    <m:r>
                      <a:rPr lang="en-GB" sz="2600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GB" sz="2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𝑝</m:t>
                            </m:r>
                          </m:e>
                          <m:sup>
                            <m:r>
                              <a:rPr lang="en-GB" sz="26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r>
                          <a:rPr lang="en-GB" sz="2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GB" sz="26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!</m:t>
                        </m:r>
                      </m:den>
                    </m:f>
                  </m:oMath>
                </a14:m>
                <a:r>
                  <a:rPr lang="en-GB" sz="2400" dirty="0" smtClean="0">
                    <a:solidFill>
                      <a:schemeClr val="tx1"/>
                    </a:solidFill>
                  </a:rPr>
                  <a:t> k-way interactions</a:t>
                </a:r>
              </a:p>
              <a:p>
                <a:pPr lvl="2"/>
                <a:endParaRPr lang="en-GB" sz="2400" dirty="0" smtClean="0">
                  <a:solidFill>
                    <a:schemeClr val="tx1"/>
                  </a:solidFill>
                </a:endParaRPr>
              </a:p>
              <a:p>
                <a:pPr lvl="2"/>
                <a:r>
                  <a:rPr lang="en-GB" sz="2200" dirty="0" smtClean="0">
                    <a:sym typeface="Wingdings" panose="05000000000000000000" pitchFamily="2" charset="2"/>
                  </a:rPr>
                  <a:t>p = 10,000,000  5 x 10</a:t>
                </a:r>
                <a:r>
                  <a:rPr lang="en-GB" sz="2200" baseline="30000" dirty="0" smtClean="0">
                    <a:sym typeface="Wingdings" panose="05000000000000000000" pitchFamily="2" charset="2"/>
                  </a:rPr>
                  <a:t>11</a:t>
                </a:r>
                <a:r>
                  <a:rPr lang="en-GB" sz="2200" dirty="0" smtClean="0">
                    <a:sym typeface="Wingdings" panose="05000000000000000000" pitchFamily="2" charset="2"/>
                  </a:rPr>
                  <a:t> </a:t>
                </a:r>
              </a:p>
              <a:p>
                <a:pPr lvl="3"/>
                <a:r>
                  <a:rPr lang="en-GB" sz="2200" dirty="0" smtClean="0">
                    <a:sym typeface="Wingdings" panose="05000000000000000000" pitchFamily="2" charset="2"/>
                  </a:rPr>
                  <a:t>That’s </a:t>
                </a:r>
                <a:r>
                  <a:rPr lang="en-GB" sz="2200" b="1" dirty="0" smtClean="0">
                    <a:sym typeface="Wingdings" panose="05000000000000000000" pitchFamily="2" charset="2"/>
                  </a:rPr>
                  <a:t>500 BILLION </a:t>
                </a:r>
                <a:r>
                  <a:rPr lang="en-GB" sz="2200" dirty="0" smtClean="0">
                    <a:sym typeface="Wingdings" panose="05000000000000000000" pitchFamily="2" charset="2"/>
                  </a:rPr>
                  <a:t>possible pair-wise interactions!</a:t>
                </a:r>
              </a:p>
              <a:p>
                <a:pPr lvl="3"/>
                <a:endParaRPr lang="en-GB" sz="2200" dirty="0">
                  <a:sym typeface="Wingdings" panose="05000000000000000000" pitchFamily="2" charset="2"/>
                </a:endParaRPr>
              </a:p>
              <a:p>
                <a:r>
                  <a:rPr lang="en-GB" b="1" dirty="0" smtClean="0">
                    <a:solidFill>
                      <a:schemeClr val="accent3"/>
                    </a:solidFill>
                    <a:sym typeface="Wingdings" panose="05000000000000000000" pitchFamily="2" charset="2"/>
                  </a:rPr>
                  <a:t>Need some way to limit the number of pairwise interactions considered…</a:t>
                </a:r>
                <a:endParaRPr lang="en-GB" b="1" dirty="0" smtClean="0">
                  <a:solidFill>
                    <a:schemeClr val="accent3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68760"/>
                <a:ext cx="8229600" cy="5256584"/>
              </a:xfrm>
              <a:blipFill rotWithShape="1">
                <a:blip r:embed="rId4"/>
                <a:stretch>
                  <a:fillRect l="-1259" t="-19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124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sz="4400" dirty="0" smtClean="0">
                <a:latin typeface="+mj-lt"/>
              </a:rPr>
              <a:t>Interactions</a:t>
            </a:r>
            <a:endParaRPr lang="en-GB" sz="4400" dirty="0">
              <a:latin typeface="+mj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 smtClean="0"/>
              <a:t>Testing for Association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220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-396552" y="-1323528"/>
            <a:ext cx="10153128" cy="8496944"/>
          </a:xfrm>
          <a:prstGeom prst="rect">
            <a:avLst/>
          </a:prstGeom>
          <a:blipFill dpi="0" rotWithShape="1">
            <a:blip r:embed="rId3">
              <a:alphaModFix amt="1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124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sz="4400" dirty="0" smtClean="0">
                <a:latin typeface="+mj-lt"/>
              </a:rPr>
              <a:t>Multivariate methods</a:t>
            </a:r>
            <a:endParaRPr lang="en-GB" sz="4400" dirty="0">
              <a:latin typeface="+mj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Testing for Association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22</a:t>
            </a:fld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611560" y="1403484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3"/>
                </a:solidFill>
                <a:latin typeface="+mj-lt"/>
              </a:rPr>
              <a:t>LASSO penalized regression</a:t>
            </a:r>
            <a:endParaRPr lang="en-GB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24544" y="184482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3"/>
                </a:solidFill>
                <a:latin typeface="+mj-lt"/>
              </a:rPr>
              <a:t>Ridge regression</a:t>
            </a:r>
            <a:endParaRPr lang="en-GB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99833" y="90116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accent2"/>
                </a:solidFill>
                <a:latin typeface="+mj-lt"/>
              </a:rPr>
              <a:t>Neural Networks</a:t>
            </a:r>
            <a:endParaRPr lang="en-GB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63312" y="105547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accent3"/>
                </a:solidFill>
                <a:latin typeface="+mj-lt"/>
              </a:rPr>
              <a:t>Penalized Regression</a:t>
            </a:r>
            <a:endParaRPr lang="en-GB" b="1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180528" y="255561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accent4"/>
                </a:solidFill>
                <a:latin typeface="+mj-lt"/>
              </a:rPr>
              <a:t>Bayesian Approaches</a:t>
            </a:r>
            <a:endParaRPr lang="en-GB" b="1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6016" y="450018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tx2"/>
                </a:solidFill>
                <a:latin typeface="+mj-lt"/>
              </a:rPr>
              <a:t>Factorial Methods</a:t>
            </a:r>
            <a:endParaRPr lang="en-GB" b="1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775480" y="3194104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4"/>
                </a:solidFill>
                <a:latin typeface="+mj-lt"/>
              </a:rPr>
              <a:t>Bayesian Epistasis Association Mapping</a:t>
            </a:r>
            <a:endParaRPr lang="en-GB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43600" y="1881699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accent5"/>
                </a:solidFill>
                <a:latin typeface="+mj-lt"/>
              </a:rPr>
              <a:t>Logic Trees</a:t>
            </a:r>
            <a:endParaRPr lang="en-GB" b="1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220072" y="2937046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5"/>
                </a:solidFill>
                <a:latin typeface="+mj-lt"/>
              </a:rPr>
              <a:t>Modified Logic Regression-Gene Expression Programming</a:t>
            </a:r>
            <a:endParaRPr lang="en-GB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943600" y="3741132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5"/>
                </a:solidFill>
                <a:latin typeface="+mj-lt"/>
              </a:rPr>
              <a:t>Genetic Programming for Association Studies</a:t>
            </a:r>
            <a:endParaRPr lang="en-GB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76056" y="213285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5"/>
                </a:solidFill>
                <a:latin typeface="+mj-lt"/>
              </a:rPr>
              <a:t>Logic feature </a:t>
            </a:r>
            <a:r>
              <a:rPr lang="en-GB" dirty="0">
                <a:solidFill>
                  <a:schemeClr val="accent5"/>
                </a:solidFill>
                <a:latin typeface="+mj-lt"/>
              </a:rPr>
              <a:t>s</a:t>
            </a:r>
            <a:r>
              <a:rPr lang="en-GB" dirty="0" smtClean="0">
                <a:solidFill>
                  <a:schemeClr val="accent5"/>
                </a:solidFill>
                <a:latin typeface="+mj-lt"/>
              </a:rPr>
              <a:t>election</a:t>
            </a:r>
            <a:endParaRPr lang="en-GB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117598" y="2364802"/>
            <a:ext cx="2262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5"/>
                </a:solidFill>
                <a:latin typeface="+mj-lt"/>
              </a:rPr>
              <a:t>Monte Carlo </a:t>
            </a:r>
          </a:p>
          <a:p>
            <a:pPr algn="ctr"/>
            <a:r>
              <a:rPr lang="en-GB" dirty="0" smtClean="0">
                <a:solidFill>
                  <a:schemeClr val="accent5"/>
                </a:solidFill>
                <a:latin typeface="+mj-lt"/>
              </a:rPr>
              <a:t>Logic Regression</a:t>
            </a:r>
            <a:endParaRPr lang="en-GB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211960" y="2620363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5"/>
                </a:solidFill>
                <a:latin typeface="+mj-lt"/>
              </a:rPr>
              <a:t>Logic regression</a:t>
            </a:r>
            <a:endParaRPr lang="en-GB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79512" y="5229200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+mj-lt"/>
              </a:rPr>
              <a:t>Supervised-PCA</a:t>
            </a:r>
            <a:endParaRPr lang="en-GB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496" y="485986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  <a:latin typeface="+mj-lt"/>
              </a:rPr>
              <a:t>Sparse-PCA</a:t>
            </a:r>
            <a:endParaRPr lang="en-GB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92480" y="5532824"/>
            <a:ext cx="195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  <a:latin typeface="+mj-lt"/>
              </a:rPr>
              <a:t>DAPC-based FS (</a:t>
            </a:r>
            <a:r>
              <a:rPr lang="en-GB" dirty="0" err="1" smtClean="0">
                <a:solidFill>
                  <a:schemeClr val="tx2"/>
                </a:solidFill>
                <a:latin typeface="+mj-lt"/>
              </a:rPr>
              <a:t>snpzip</a:t>
            </a:r>
            <a:r>
              <a:rPr lang="en-GB" dirty="0" smtClean="0">
                <a:solidFill>
                  <a:schemeClr val="tx2"/>
                </a:solidFill>
                <a:latin typeface="+mj-lt"/>
              </a:rPr>
              <a:t>)</a:t>
            </a:r>
            <a:endParaRPr lang="en-GB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2224" y="2825210"/>
            <a:ext cx="2810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4"/>
                </a:solidFill>
                <a:latin typeface="+mj-lt"/>
              </a:rPr>
              <a:t>Bayesian partitioning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403648" y="169151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3"/>
                </a:solidFill>
                <a:latin typeface="+mj-lt"/>
              </a:rPr>
              <a:t>The elastic net</a:t>
            </a:r>
            <a:endParaRPr lang="en-GB" dirty="0">
              <a:solidFill>
                <a:schemeClr val="accent3"/>
              </a:solidFill>
              <a:latin typeface="+mj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353692" y="3140968"/>
            <a:ext cx="30243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4"/>
                </a:solidFill>
                <a:latin typeface="+mj-lt"/>
              </a:rPr>
              <a:t>Bayesian Logistic Regression with Stochastic Search Variable Selection</a:t>
            </a:r>
            <a:endParaRPr lang="en-GB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91680" y="5855989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  <a:latin typeface="+mj-lt"/>
              </a:rPr>
              <a:t>Odds-ratio-</a:t>
            </a:r>
          </a:p>
          <a:p>
            <a:pPr algn="ctr"/>
            <a:r>
              <a:rPr lang="en-GB" dirty="0" smtClean="0">
                <a:solidFill>
                  <a:schemeClr val="tx2"/>
                </a:solidFill>
                <a:latin typeface="+mj-lt"/>
              </a:rPr>
              <a:t>based MDR</a:t>
            </a:r>
            <a:endParaRPr lang="en-GB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47664" y="4725144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tx2"/>
                </a:solidFill>
                <a:latin typeface="+mj-lt"/>
              </a:rPr>
              <a:t>Multi-factor dimensionality reduction method</a:t>
            </a:r>
            <a:endParaRPr lang="en-GB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72000" y="1137518"/>
            <a:ext cx="3024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2"/>
                </a:solidFill>
                <a:latin typeface="+mj-lt"/>
              </a:rPr>
              <a:t>Genetic programming optimized neural networks</a:t>
            </a:r>
            <a:endParaRPr lang="en-GB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614080" y="1270501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2"/>
                </a:solidFill>
                <a:latin typeface="+mj-lt"/>
              </a:rPr>
              <a:t>Parametric </a:t>
            </a:r>
          </a:p>
          <a:p>
            <a:pPr algn="ctr"/>
            <a:r>
              <a:rPr lang="en-GB" dirty="0" smtClean="0">
                <a:solidFill>
                  <a:schemeClr val="accent2"/>
                </a:solidFill>
                <a:latin typeface="+mj-lt"/>
              </a:rPr>
              <a:t>decreasing method</a:t>
            </a:r>
            <a:endParaRPr lang="en-GB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119664" y="5060866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1"/>
                </a:solidFill>
                <a:latin typeface="+mj-lt"/>
              </a:rPr>
              <a:t>Restricted </a:t>
            </a:r>
          </a:p>
          <a:p>
            <a:pPr algn="ctr"/>
            <a:r>
              <a:rPr lang="en-GB" dirty="0" smtClean="0">
                <a:solidFill>
                  <a:schemeClr val="accent1"/>
                </a:solidFill>
                <a:latin typeface="+mj-lt"/>
              </a:rPr>
              <a:t>partitioning method</a:t>
            </a:r>
            <a:endParaRPr lang="en-GB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355976" y="5662989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1"/>
                </a:solidFill>
                <a:latin typeface="+mj-lt"/>
              </a:rPr>
              <a:t>Combinatorial partitioning method</a:t>
            </a:r>
            <a:endParaRPr lang="en-GB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004048" y="4941168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  <a:latin typeface="+mj-lt"/>
              </a:rPr>
              <a:t>Random forests</a:t>
            </a:r>
            <a:endParaRPr lang="en-GB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067944" y="3934797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5"/>
                </a:solidFill>
                <a:latin typeface="+mj-lt"/>
              </a:rPr>
              <a:t>Set association</a:t>
            </a:r>
          </a:p>
          <a:p>
            <a:pPr algn="ctr"/>
            <a:r>
              <a:rPr lang="en-GB" dirty="0" smtClean="0">
                <a:solidFill>
                  <a:schemeClr val="accent5"/>
                </a:solidFill>
                <a:latin typeface="+mj-lt"/>
              </a:rPr>
              <a:t> approach</a:t>
            </a:r>
            <a:endParaRPr lang="en-GB" dirty="0">
              <a:solidFill>
                <a:schemeClr val="accent5"/>
              </a:solidFill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799816" y="455061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smtClean="0">
                <a:solidFill>
                  <a:schemeClr val="accent1"/>
                </a:solidFill>
                <a:latin typeface="+mj-lt"/>
              </a:rPr>
              <a:t>Non-parametric Methods</a:t>
            </a:r>
            <a:endParaRPr lang="en-GB" b="1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9232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396552" y="-1323528"/>
            <a:ext cx="10153128" cy="8496944"/>
          </a:xfrm>
          <a:prstGeom prst="rect">
            <a:avLst/>
          </a:prstGeom>
          <a:blipFill dpi="0" rotWithShape="1">
            <a:blip r:embed="rId3">
              <a:alphaModFix amt="1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>
                <a:solidFill>
                  <a:schemeClr val="tx2"/>
                </a:solidFill>
              </a:rPr>
              <a:t>Penalized regression methods</a:t>
            </a:r>
          </a:p>
          <a:p>
            <a:pPr lvl="1"/>
            <a:r>
              <a:rPr lang="en-GB" sz="2200" b="1" dirty="0" smtClean="0">
                <a:solidFill>
                  <a:schemeClr val="accent3"/>
                </a:solidFill>
              </a:rPr>
              <a:t>LASSO penalized regression</a:t>
            </a:r>
          </a:p>
          <a:p>
            <a:endParaRPr lang="en-GB" sz="2800" dirty="0" smtClean="0">
              <a:solidFill>
                <a:schemeClr val="tx1"/>
              </a:solidFill>
            </a:endParaRPr>
          </a:p>
          <a:p>
            <a:r>
              <a:rPr lang="en-GB" sz="2800" dirty="0" smtClean="0">
                <a:solidFill>
                  <a:schemeClr val="tx2"/>
                </a:solidFill>
              </a:rPr>
              <a:t>Factorial methods</a:t>
            </a:r>
          </a:p>
          <a:p>
            <a:pPr lvl="1"/>
            <a:r>
              <a:rPr lang="en-GB" sz="2200" b="1" dirty="0" smtClean="0">
                <a:solidFill>
                  <a:schemeClr val="accent3"/>
                </a:solidFill>
              </a:rPr>
              <a:t>DAPC-based </a:t>
            </a:r>
          </a:p>
          <a:p>
            <a:pPr marL="457200" lvl="1" indent="0">
              <a:buNone/>
            </a:pPr>
            <a:r>
              <a:rPr lang="en-GB" sz="2200" b="1" dirty="0">
                <a:solidFill>
                  <a:schemeClr val="accent3"/>
                </a:solidFill>
              </a:rPr>
              <a:t>	</a:t>
            </a:r>
            <a:r>
              <a:rPr lang="en-GB" sz="2200" b="1" dirty="0" smtClean="0">
                <a:solidFill>
                  <a:schemeClr val="accent3"/>
                </a:solidFill>
              </a:rPr>
              <a:t>feature selection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124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sz="4400" dirty="0" smtClean="0">
                <a:latin typeface="+mj-lt"/>
              </a:rPr>
              <a:t>Multivariate methods</a:t>
            </a:r>
            <a:endParaRPr lang="en-GB" sz="4400" dirty="0">
              <a:latin typeface="+mj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Testing for Association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23</a:t>
            </a:fld>
            <a:endParaRPr lang="en-GB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9228" y="2528900"/>
            <a:ext cx="4214115" cy="280831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4678365" y="3656931"/>
            <a:ext cx="4214115" cy="70817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Oval Callout 10"/>
          <p:cNvSpPr/>
          <p:nvPr/>
        </p:nvSpPr>
        <p:spPr>
          <a:xfrm>
            <a:off x="6012160" y="2708920"/>
            <a:ext cx="2674640" cy="2628292"/>
          </a:xfrm>
          <a:prstGeom prst="wedgeEllipseCallout">
            <a:avLst>
              <a:gd name="adj1" fmla="val -121934"/>
              <a:gd name="adj2" fmla="val -58835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170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396552" y="-1323528"/>
            <a:ext cx="10153128" cy="8496944"/>
          </a:xfrm>
          <a:prstGeom prst="rect">
            <a:avLst/>
          </a:prstGeom>
          <a:blipFill dpi="0" rotWithShape="1">
            <a:blip r:embed="rId3">
              <a:alphaModFix amt="1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/>
          </a:bodyPr>
          <a:lstStyle/>
          <a:p>
            <a:r>
              <a:rPr lang="en-GB" sz="2800" dirty="0" smtClean="0">
                <a:solidFill>
                  <a:schemeClr val="tx2"/>
                </a:solidFill>
              </a:rPr>
              <a:t>Approach</a:t>
            </a:r>
          </a:p>
          <a:p>
            <a:pPr lvl="1"/>
            <a:r>
              <a:rPr lang="en-GB" sz="2200" b="1" dirty="0" smtClean="0">
                <a:solidFill>
                  <a:schemeClr val="accent3"/>
                </a:solidFill>
              </a:rPr>
              <a:t>Regression </a:t>
            </a:r>
            <a:r>
              <a:rPr lang="en-GB" sz="2200" dirty="0" smtClean="0">
                <a:solidFill>
                  <a:schemeClr val="tx1"/>
                </a:solidFill>
              </a:rPr>
              <a:t>models multivariate association</a:t>
            </a:r>
            <a:endParaRPr lang="en-GB" sz="2200" b="1" dirty="0" smtClean="0">
              <a:solidFill>
                <a:schemeClr val="accent3"/>
              </a:solidFill>
            </a:endParaRPr>
          </a:p>
          <a:p>
            <a:pPr lvl="1"/>
            <a:r>
              <a:rPr lang="en-GB" sz="2200" b="1" dirty="0" smtClean="0">
                <a:solidFill>
                  <a:schemeClr val="accent3"/>
                </a:solidFill>
              </a:rPr>
              <a:t>Shrinkage estimation </a:t>
            </a:r>
            <a:r>
              <a:rPr lang="en-GB" sz="2200" dirty="0" smtClean="0">
                <a:solidFill>
                  <a:schemeClr val="tx1"/>
                </a:solidFill>
              </a:rPr>
              <a:t> </a:t>
            </a:r>
            <a:r>
              <a:rPr lang="en-GB" sz="22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feature selection</a:t>
            </a:r>
            <a:endParaRPr lang="en-GB" sz="2200" dirty="0" smtClean="0">
              <a:solidFill>
                <a:schemeClr val="tx1"/>
              </a:solidFill>
            </a:endParaRPr>
          </a:p>
          <a:p>
            <a:pPr lvl="1"/>
            <a:endParaRPr lang="en-GB" sz="2000" dirty="0" smtClean="0">
              <a:solidFill>
                <a:schemeClr val="tx1"/>
              </a:solidFill>
            </a:endParaRPr>
          </a:p>
          <a:p>
            <a:r>
              <a:rPr lang="en-GB" sz="2800" dirty="0" smtClean="0">
                <a:solidFill>
                  <a:schemeClr val="tx2"/>
                </a:solidFill>
              </a:rPr>
              <a:t>Variations</a:t>
            </a:r>
          </a:p>
          <a:p>
            <a:pPr lvl="1"/>
            <a:r>
              <a:rPr lang="en-GB" sz="2000" dirty="0" smtClean="0">
                <a:solidFill>
                  <a:schemeClr val="tx1"/>
                </a:solidFill>
              </a:rPr>
              <a:t>LASSO, Ridge, Elastic net, Logic regression</a:t>
            </a:r>
          </a:p>
          <a:p>
            <a:pPr lvl="2"/>
            <a:r>
              <a:rPr lang="en-GB" sz="2000" dirty="0" smtClean="0">
                <a:solidFill>
                  <a:schemeClr val="tx1"/>
                </a:solidFill>
              </a:rPr>
              <a:t>Gold Standard—</a:t>
            </a:r>
            <a:r>
              <a:rPr lang="en-GB" sz="2000" b="1" dirty="0" smtClean="0">
                <a:solidFill>
                  <a:schemeClr val="accent6"/>
                </a:solidFill>
              </a:rPr>
              <a:t>LASSO penalized regression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124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sz="4400" dirty="0" smtClean="0">
                <a:latin typeface="+mj-lt"/>
              </a:rPr>
              <a:t>Penalized regression methods</a:t>
            </a:r>
            <a:endParaRPr lang="en-GB" sz="4400" dirty="0">
              <a:latin typeface="+mj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Testing for Association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777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396552" y="-1323528"/>
            <a:ext cx="10153128" cy="8496944"/>
          </a:xfrm>
          <a:prstGeom prst="rect">
            <a:avLst/>
          </a:prstGeom>
          <a:blipFill dpi="0" rotWithShape="1">
            <a:blip r:embed="rId3">
              <a:alphaModFix amt="1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>
            <a:normAutofit/>
          </a:bodyPr>
          <a:lstStyle/>
          <a:p>
            <a:r>
              <a:rPr lang="en-GB" sz="2800" dirty="0" smtClean="0">
                <a:solidFill>
                  <a:schemeClr val="tx2"/>
                </a:solidFill>
              </a:rPr>
              <a:t>Regression</a:t>
            </a:r>
          </a:p>
          <a:p>
            <a:pPr lvl="1"/>
            <a:r>
              <a:rPr lang="en-GB" sz="2000" dirty="0" smtClean="0">
                <a:solidFill>
                  <a:schemeClr val="accent3"/>
                </a:solidFill>
              </a:rPr>
              <a:t>Generalized linear model (“</a:t>
            </a:r>
            <a:r>
              <a:rPr lang="en-GB" sz="2000" b="1" dirty="0" err="1" smtClean="0">
                <a:solidFill>
                  <a:schemeClr val="accent3"/>
                </a:solidFill>
              </a:rPr>
              <a:t>glm</a:t>
            </a:r>
            <a:r>
              <a:rPr lang="en-GB" sz="2000" dirty="0" smtClean="0">
                <a:solidFill>
                  <a:schemeClr val="accent3"/>
                </a:solidFill>
              </a:rPr>
              <a:t>”)</a:t>
            </a:r>
          </a:p>
          <a:p>
            <a:endParaRPr lang="en-GB" sz="2800" dirty="0">
              <a:solidFill>
                <a:schemeClr val="tx2"/>
              </a:solidFill>
            </a:endParaRPr>
          </a:p>
          <a:p>
            <a:r>
              <a:rPr lang="en-GB" sz="2800" dirty="0" smtClean="0">
                <a:solidFill>
                  <a:schemeClr val="tx2"/>
                </a:solidFill>
              </a:rPr>
              <a:t>Penalization</a:t>
            </a:r>
          </a:p>
          <a:p>
            <a:pPr lvl="1"/>
            <a:r>
              <a:rPr lang="en-GB" sz="2000" b="1" dirty="0" smtClean="0">
                <a:solidFill>
                  <a:schemeClr val="accent3"/>
                </a:solidFill>
              </a:rPr>
              <a:t>L1 norm</a:t>
            </a:r>
          </a:p>
          <a:p>
            <a:pPr lvl="1"/>
            <a:endParaRPr lang="en-GB" sz="2000" dirty="0" smtClean="0">
              <a:solidFill>
                <a:schemeClr val="accent3"/>
              </a:solidFill>
            </a:endParaRPr>
          </a:p>
          <a:p>
            <a:pPr lvl="1"/>
            <a:r>
              <a:rPr lang="en-GB" sz="2000" dirty="0" smtClean="0">
                <a:solidFill>
                  <a:schemeClr val="accent3"/>
                </a:solidFill>
              </a:rPr>
              <a:t>Coefficients </a:t>
            </a:r>
            <a:r>
              <a:rPr lang="en-GB" sz="2000" dirty="0" smtClean="0">
                <a:solidFill>
                  <a:schemeClr val="accent3"/>
                </a:solidFill>
                <a:sym typeface="Wingdings" panose="05000000000000000000" pitchFamily="2" charset="2"/>
              </a:rPr>
              <a:t> 0</a:t>
            </a:r>
          </a:p>
          <a:p>
            <a:pPr lvl="1"/>
            <a:endParaRPr lang="en-GB" sz="2000" dirty="0">
              <a:solidFill>
                <a:schemeClr val="accent3"/>
              </a:solidFill>
              <a:sym typeface="Wingdings" panose="05000000000000000000" pitchFamily="2" charset="2"/>
            </a:endParaRPr>
          </a:p>
          <a:p>
            <a:pPr lvl="1"/>
            <a:r>
              <a:rPr lang="en-GB" sz="2000" dirty="0" smtClean="0">
                <a:solidFill>
                  <a:schemeClr val="accent3"/>
                </a:solidFill>
                <a:sym typeface="Wingdings" panose="05000000000000000000" pitchFamily="2" charset="2"/>
              </a:rPr>
              <a:t>Feature selection!</a:t>
            </a:r>
            <a:endParaRPr lang="en-GB" sz="2000" dirty="0" smtClean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accent3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124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sz="4400" dirty="0" smtClean="0">
                <a:latin typeface="+mj-lt"/>
              </a:rPr>
              <a:t>LASSO penalized regression</a:t>
            </a:r>
            <a:endParaRPr lang="en-GB" sz="4400" dirty="0">
              <a:latin typeface="+mj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Testing for Association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25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700" y="2996952"/>
            <a:ext cx="4981005" cy="3312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7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396552" y="-1323528"/>
            <a:ext cx="10153128" cy="8496944"/>
          </a:xfrm>
          <a:prstGeom prst="rect">
            <a:avLst/>
          </a:prstGeom>
          <a:blipFill dpi="0" rotWithShape="1">
            <a:blip r:embed="rId3">
              <a:alphaModFix amt="1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412776"/>
            <a:ext cx="4040188" cy="609600"/>
          </a:xfrm>
        </p:spPr>
        <p:txBody>
          <a:bodyPr/>
          <a:lstStyle/>
          <a:p>
            <a:r>
              <a:rPr lang="en-GB" sz="3000" b="1" dirty="0" smtClean="0">
                <a:solidFill>
                  <a:schemeClr val="accent3"/>
                </a:solidFill>
              </a:rPr>
              <a:t>Strengths</a:t>
            </a:r>
            <a:endParaRPr lang="en-GB" sz="3200" b="1" i="1" dirty="0">
              <a:solidFill>
                <a:srgbClr val="FF0000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648200" y="1412776"/>
            <a:ext cx="4041775" cy="609600"/>
          </a:xfrm>
        </p:spPr>
        <p:txBody>
          <a:bodyPr/>
          <a:lstStyle/>
          <a:p>
            <a:r>
              <a:rPr lang="en-GB" sz="3000" b="1" dirty="0" smtClean="0">
                <a:solidFill>
                  <a:schemeClr val="accent3"/>
                </a:solidFill>
              </a:rPr>
              <a:t>Weaknesses</a:t>
            </a:r>
            <a:endParaRPr lang="en-GB" sz="3000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57200" y="2060848"/>
            <a:ext cx="4041648" cy="3913632"/>
          </a:xfrm>
        </p:spPr>
        <p:txBody>
          <a:bodyPr>
            <a:normAutofit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Stability</a:t>
            </a:r>
          </a:p>
          <a:p>
            <a:pPr lvl="1"/>
            <a:endParaRPr lang="en-GB" dirty="0" smtClean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Interpretability</a:t>
            </a:r>
          </a:p>
          <a:p>
            <a:pPr lvl="1"/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Likely to accurately select the most influential </a:t>
            </a:r>
            <a:r>
              <a:rPr lang="en-GB" dirty="0" smtClean="0">
                <a:solidFill>
                  <a:schemeClr val="tx1"/>
                </a:solidFill>
              </a:rPr>
              <a:t>predictors</a:t>
            </a:r>
          </a:p>
          <a:p>
            <a:pPr lvl="1"/>
            <a:endParaRPr lang="en-GB" dirty="0" smtClean="0">
              <a:solidFill>
                <a:schemeClr val="tx1"/>
              </a:solidFill>
            </a:endParaRPr>
          </a:p>
          <a:p>
            <a:r>
              <a:rPr lang="en-GB" b="1" dirty="0" smtClean="0">
                <a:solidFill>
                  <a:schemeClr val="tx1"/>
                </a:solidFill>
              </a:rPr>
              <a:t>Sparsity</a:t>
            </a:r>
            <a:endParaRPr lang="en-GB" b="1" dirty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>
          <a:xfrm>
            <a:off x="4672584" y="2060848"/>
            <a:ext cx="4041648" cy="4320480"/>
          </a:xfrm>
        </p:spPr>
        <p:txBody>
          <a:bodyPr>
            <a:normAutofit fontScale="85000" lnSpcReduction="20000"/>
          </a:bodyPr>
          <a:lstStyle/>
          <a:p>
            <a:r>
              <a:rPr lang="en-GB" sz="2600" dirty="0" smtClean="0">
                <a:solidFill>
                  <a:schemeClr val="tx1"/>
                </a:solidFill>
              </a:rPr>
              <a:t>Multicollinearity</a:t>
            </a:r>
          </a:p>
          <a:p>
            <a:pPr lvl="1"/>
            <a:endParaRPr lang="en-GB" sz="2600" dirty="0" smtClean="0">
              <a:solidFill>
                <a:schemeClr val="tx1"/>
              </a:solidFill>
            </a:endParaRPr>
          </a:p>
          <a:p>
            <a:r>
              <a:rPr lang="en-GB" sz="2600" dirty="0" smtClean="0">
                <a:solidFill>
                  <a:schemeClr val="tx1"/>
                </a:solidFill>
              </a:rPr>
              <a:t>Not </a:t>
            </a:r>
            <a:r>
              <a:rPr lang="en-GB" sz="2600" dirty="0" smtClean="0">
                <a:solidFill>
                  <a:schemeClr val="tx1"/>
                </a:solidFill>
              </a:rPr>
              <a:t>designed for </a:t>
            </a:r>
            <a:r>
              <a:rPr lang="en-GB" sz="2600" dirty="0" smtClean="0">
                <a:solidFill>
                  <a:schemeClr val="tx1"/>
                </a:solidFill>
              </a:rPr>
              <a:t>high-p</a:t>
            </a:r>
          </a:p>
          <a:p>
            <a:pPr lvl="1"/>
            <a:endParaRPr lang="en-GB" sz="2600" dirty="0" smtClean="0">
              <a:solidFill>
                <a:schemeClr val="tx1"/>
              </a:solidFill>
            </a:endParaRPr>
          </a:p>
          <a:p>
            <a:r>
              <a:rPr lang="en-GB" sz="2600" dirty="0" smtClean="0">
                <a:solidFill>
                  <a:schemeClr val="tx1"/>
                </a:solidFill>
              </a:rPr>
              <a:t>Computationally </a:t>
            </a:r>
            <a:r>
              <a:rPr lang="en-GB" sz="2600" dirty="0" smtClean="0">
                <a:solidFill>
                  <a:schemeClr val="tx1"/>
                </a:solidFill>
              </a:rPr>
              <a:t>intensive</a:t>
            </a:r>
          </a:p>
          <a:p>
            <a:pPr lvl="1"/>
            <a:endParaRPr lang="en-GB" sz="2600" dirty="0" smtClean="0">
              <a:solidFill>
                <a:schemeClr val="tx1"/>
              </a:solidFill>
            </a:endParaRPr>
          </a:p>
          <a:p>
            <a:r>
              <a:rPr lang="en-GB" sz="2600" dirty="0" smtClean="0">
                <a:solidFill>
                  <a:schemeClr val="tx1"/>
                </a:solidFill>
              </a:rPr>
              <a:t>Calibration of penalty parameters</a:t>
            </a:r>
          </a:p>
          <a:p>
            <a:pPr lvl="1"/>
            <a:r>
              <a:rPr lang="en-GB" sz="2100" dirty="0" smtClean="0">
                <a:solidFill>
                  <a:schemeClr val="tx1"/>
                </a:solidFill>
              </a:rPr>
              <a:t>User-defined </a:t>
            </a:r>
            <a:r>
              <a:rPr lang="en-GB" sz="21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variability </a:t>
            </a:r>
            <a:endParaRPr lang="en-GB" sz="2100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GB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GB" sz="2600" b="1" dirty="0" smtClean="0">
                <a:solidFill>
                  <a:schemeClr val="tx1"/>
                </a:solidFill>
                <a:sym typeface="Wingdings" panose="05000000000000000000" pitchFamily="2" charset="2"/>
              </a:rPr>
              <a:t>Sparsity</a:t>
            </a:r>
            <a:endParaRPr lang="en-GB" sz="2600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r>
              <a:rPr lang="en-GB" dirty="0" smtClean="0">
                <a:solidFill>
                  <a:schemeClr val="tx1"/>
                </a:solidFill>
              </a:rPr>
              <a:t> 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44624"/>
            <a:ext cx="8229600" cy="1124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sz="4000" dirty="0" smtClean="0">
                <a:latin typeface="+mj-lt"/>
              </a:rPr>
              <a:t>LASSO – Strengths &amp; weaknesses</a:t>
            </a:r>
            <a:endParaRPr lang="en-GB" sz="4000" dirty="0">
              <a:latin typeface="+mj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Testing for Association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339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396552" y="-1323528"/>
            <a:ext cx="10153128" cy="8496944"/>
          </a:xfrm>
          <a:prstGeom prst="rect">
            <a:avLst/>
          </a:prstGeom>
          <a:blipFill dpi="0" rotWithShape="1">
            <a:blip r:embed="rId3">
              <a:alphaModFix amt="1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dirty="0" smtClean="0">
                <a:solidFill>
                  <a:schemeClr val="tx2"/>
                </a:solidFill>
              </a:rPr>
              <a:t>Approach</a:t>
            </a:r>
          </a:p>
          <a:p>
            <a:pPr lvl="1"/>
            <a:r>
              <a:rPr lang="en-GB" sz="2000" dirty="0" smtClean="0">
                <a:solidFill>
                  <a:schemeClr val="tx1"/>
                </a:solidFill>
              </a:rPr>
              <a:t>Place all variables (SNPs) in a </a:t>
            </a:r>
            <a:r>
              <a:rPr lang="en-GB" sz="2000" b="1" dirty="0" smtClean="0">
                <a:solidFill>
                  <a:schemeClr val="accent3"/>
                </a:solidFill>
              </a:rPr>
              <a:t>multivariate space</a:t>
            </a:r>
            <a:endParaRPr lang="en-GB" sz="2000" dirty="0" smtClean="0">
              <a:solidFill>
                <a:schemeClr val="accent3"/>
              </a:solidFill>
            </a:endParaRPr>
          </a:p>
          <a:p>
            <a:pPr lvl="1"/>
            <a:r>
              <a:rPr lang="en-GB" sz="2000" b="1" dirty="0" smtClean="0">
                <a:solidFill>
                  <a:schemeClr val="accent3"/>
                </a:solidFill>
              </a:rPr>
              <a:t>Identify discriminant axis </a:t>
            </a:r>
            <a:r>
              <a:rPr lang="en-GB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best separation</a:t>
            </a:r>
          </a:p>
          <a:p>
            <a:pPr lvl="1"/>
            <a:r>
              <a:rPr lang="en-GB" sz="2000" b="1" dirty="0" smtClean="0">
                <a:solidFill>
                  <a:schemeClr val="accent3"/>
                </a:solidFill>
                <a:sym typeface="Wingdings" panose="05000000000000000000" pitchFamily="2" charset="2"/>
              </a:rPr>
              <a:t>Select variables </a:t>
            </a:r>
            <a:r>
              <a:rPr lang="en-GB" sz="2000" dirty="0" smtClean="0">
                <a:solidFill>
                  <a:schemeClr val="tx1"/>
                </a:solidFill>
                <a:sym typeface="Wingdings" panose="05000000000000000000" pitchFamily="2" charset="2"/>
              </a:rPr>
              <a:t>with the highest contributions to that axis</a:t>
            </a:r>
            <a:endParaRPr lang="en-GB" sz="2000" dirty="0" smtClean="0">
              <a:solidFill>
                <a:schemeClr val="tx1"/>
              </a:solidFill>
            </a:endParaRPr>
          </a:p>
          <a:p>
            <a:pPr marL="457200" lvl="1" indent="0">
              <a:buNone/>
            </a:pPr>
            <a:endParaRPr lang="en-GB" sz="2000" dirty="0" smtClean="0">
              <a:solidFill>
                <a:schemeClr val="tx1"/>
              </a:solidFill>
            </a:endParaRPr>
          </a:p>
          <a:p>
            <a:r>
              <a:rPr lang="en-GB" sz="2800" dirty="0" smtClean="0">
                <a:solidFill>
                  <a:schemeClr val="tx2"/>
                </a:solidFill>
              </a:rPr>
              <a:t>Variations</a:t>
            </a:r>
          </a:p>
          <a:p>
            <a:pPr lvl="1"/>
            <a:r>
              <a:rPr lang="en-GB" sz="2000" dirty="0" smtClean="0">
                <a:solidFill>
                  <a:schemeClr val="tx1"/>
                </a:solidFill>
              </a:rPr>
              <a:t>Supervised-PCA, Sparse-PCA, DA, DAPC-based FS</a:t>
            </a:r>
          </a:p>
          <a:p>
            <a:pPr lvl="1"/>
            <a:r>
              <a:rPr lang="en-GB" sz="2000" dirty="0" smtClean="0">
                <a:solidFill>
                  <a:schemeClr val="tx1"/>
                </a:solidFill>
              </a:rPr>
              <a:t>Our focus—</a:t>
            </a:r>
            <a:r>
              <a:rPr lang="en-GB" sz="2000" b="1" dirty="0" smtClean="0">
                <a:solidFill>
                  <a:schemeClr val="accent6"/>
                </a:solidFill>
              </a:rPr>
              <a:t>DAPC with feature selection (</a:t>
            </a:r>
            <a:r>
              <a:rPr lang="en-GB" sz="2000" b="1" dirty="0" err="1" smtClean="0">
                <a:solidFill>
                  <a:schemeClr val="accent6"/>
                </a:solidFill>
              </a:rPr>
              <a:t>snpzip</a:t>
            </a:r>
            <a:r>
              <a:rPr lang="en-GB" sz="2000" b="1" dirty="0" smtClean="0">
                <a:solidFill>
                  <a:schemeClr val="accent6"/>
                </a:solidFill>
              </a:rPr>
              <a:t>)</a:t>
            </a:r>
          </a:p>
          <a:p>
            <a:pPr marL="0" indent="0"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124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sz="4200" dirty="0" smtClean="0">
                <a:latin typeface="+mj-lt"/>
              </a:rPr>
              <a:t>Factorial methods</a:t>
            </a:r>
            <a:endParaRPr lang="en-GB" sz="4200" dirty="0">
              <a:latin typeface="+mj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Testing for Association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60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Rectangle 204"/>
          <p:cNvSpPr/>
          <p:nvPr/>
        </p:nvSpPr>
        <p:spPr>
          <a:xfrm>
            <a:off x="-396552" y="-1323528"/>
            <a:ext cx="10153128" cy="8496944"/>
          </a:xfrm>
          <a:prstGeom prst="rect">
            <a:avLst/>
          </a:prstGeom>
          <a:blipFill dpi="0" rotWithShape="1">
            <a:blip r:embed="rId2">
              <a:alphaModFix amt="1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4" name="Group 43"/>
          <p:cNvGrpSpPr/>
          <p:nvPr/>
        </p:nvGrpSpPr>
        <p:grpSpPr>
          <a:xfrm>
            <a:off x="3707904" y="6204876"/>
            <a:ext cx="4606890" cy="536492"/>
            <a:chOff x="3707904" y="6204876"/>
            <a:chExt cx="4606890" cy="536492"/>
          </a:xfrm>
        </p:grpSpPr>
        <p:sp>
          <p:nvSpPr>
            <p:cNvPr id="146" name="Bent Arrow 145"/>
            <p:cNvSpPr/>
            <p:nvPr/>
          </p:nvSpPr>
          <p:spPr>
            <a:xfrm flipV="1">
              <a:off x="3707904" y="6204876"/>
              <a:ext cx="407218" cy="144016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4766338" y="6288514"/>
              <a:ext cx="3548456" cy="452854"/>
              <a:chOff x="4766338" y="6288514"/>
              <a:chExt cx="3548456" cy="452854"/>
            </a:xfrm>
          </p:grpSpPr>
          <p:cxnSp>
            <p:nvCxnSpPr>
              <p:cNvPr id="164" name="Straight Connector 163"/>
              <p:cNvCxnSpPr/>
              <p:nvPr/>
            </p:nvCxnSpPr>
            <p:spPr>
              <a:xfrm>
                <a:off x="4766338" y="6288514"/>
                <a:ext cx="3548456" cy="0"/>
              </a:xfrm>
              <a:prstGeom prst="line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5" name="TextBox 34"/>
              <p:cNvSpPr txBox="1"/>
              <p:nvPr/>
            </p:nvSpPr>
            <p:spPr>
              <a:xfrm>
                <a:off x="5076056" y="6464369"/>
                <a:ext cx="29858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accent2"/>
                    </a:solidFill>
                    <a:latin typeface="+mj-lt"/>
                  </a:rPr>
                  <a:t>Discriminant axis</a:t>
                </a:r>
                <a:endParaRPr lang="en-GB" sz="12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4283968" y="4437974"/>
            <a:ext cx="486140" cy="1910056"/>
            <a:chOff x="4283968" y="4437974"/>
            <a:chExt cx="486140" cy="1910056"/>
          </a:xfrm>
        </p:grpSpPr>
        <p:cxnSp>
          <p:nvCxnSpPr>
            <p:cNvPr id="34" name="Straight Arrow Connector 33"/>
            <p:cNvCxnSpPr/>
            <p:nvPr/>
          </p:nvCxnSpPr>
          <p:spPr>
            <a:xfrm flipV="1">
              <a:off x="4770108" y="4437974"/>
              <a:ext cx="0" cy="18505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5" name="TextBox 164"/>
            <p:cNvSpPr txBox="1"/>
            <p:nvPr/>
          </p:nvSpPr>
          <p:spPr>
            <a:xfrm>
              <a:off x="4283968" y="4509120"/>
              <a:ext cx="369332" cy="1838910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vert="vert270" wrap="square" rtlCol="0">
              <a:spAutoFit/>
            </a:bodyPr>
            <a:lstStyle/>
            <a:p>
              <a:pPr algn="ctr"/>
              <a:r>
                <a:rPr lang="en-GB" sz="1200" b="1" dirty="0" smtClean="0">
                  <a:latin typeface="+mj-lt"/>
                </a:rPr>
                <a:t>Density of individuals</a:t>
              </a:r>
              <a:endParaRPr lang="en-GB" sz="1200" b="1" dirty="0">
                <a:latin typeface="+mj-lt"/>
              </a:endParaRPr>
            </a:p>
          </p:txBody>
        </p:sp>
      </p:grpSp>
      <p:grpSp>
        <p:nvGrpSpPr>
          <p:cNvPr id="194" name="Group 193"/>
          <p:cNvGrpSpPr/>
          <p:nvPr/>
        </p:nvGrpSpPr>
        <p:grpSpPr>
          <a:xfrm>
            <a:off x="4214268" y="4103639"/>
            <a:ext cx="4178122" cy="2636366"/>
            <a:chOff x="4930077" y="2001168"/>
            <a:chExt cx="4178122" cy="2636366"/>
          </a:xfrm>
        </p:grpSpPr>
        <p:grpSp>
          <p:nvGrpSpPr>
            <p:cNvPr id="195" name="Group 194"/>
            <p:cNvGrpSpPr/>
            <p:nvPr/>
          </p:nvGrpSpPr>
          <p:grpSpPr>
            <a:xfrm>
              <a:off x="4930077" y="2001168"/>
              <a:ext cx="4178122" cy="2548599"/>
              <a:chOff x="4930077" y="2001168"/>
              <a:chExt cx="4178122" cy="2548599"/>
            </a:xfrm>
          </p:grpSpPr>
          <p:pic>
            <p:nvPicPr>
              <p:cNvPr id="201" name="Picture 20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0077" y="2001168"/>
                <a:ext cx="4178122" cy="2548598"/>
              </a:xfrm>
              <a:prstGeom prst="rect">
                <a:avLst/>
              </a:prstGeom>
            </p:spPr>
          </p:pic>
          <p:sp>
            <p:nvSpPr>
              <p:cNvPr id="202" name="Rectangle 201"/>
              <p:cNvSpPr/>
              <p:nvPr/>
            </p:nvSpPr>
            <p:spPr>
              <a:xfrm>
                <a:off x="5023934" y="3053837"/>
                <a:ext cx="196138" cy="4557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203" name="Rectangle 202"/>
              <p:cNvSpPr/>
              <p:nvPr/>
            </p:nvSpPr>
            <p:spPr>
              <a:xfrm>
                <a:off x="6732240" y="4432249"/>
                <a:ext cx="1152128" cy="1175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grpSp>
          <p:nvGrpSpPr>
            <p:cNvPr id="196" name="Group 195"/>
            <p:cNvGrpSpPr/>
            <p:nvPr/>
          </p:nvGrpSpPr>
          <p:grpSpPr>
            <a:xfrm>
              <a:off x="4932040" y="2334140"/>
              <a:ext cx="4102511" cy="2303394"/>
              <a:chOff x="4212283" y="4437974"/>
              <a:chExt cx="4102511" cy="2303394"/>
            </a:xfrm>
          </p:grpSpPr>
          <p:cxnSp>
            <p:nvCxnSpPr>
              <p:cNvPr id="197" name="Straight Connector 196"/>
              <p:cNvCxnSpPr/>
              <p:nvPr/>
            </p:nvCxnSpPr>
            <p:spPr>
              <a:xfrm>
                <a:off x="4766338" y="6288514"/>
                <a:ext cx="3548456" cy="0"/>
              </a:xfrm>
              <a:prstGeom prst="line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98" name="Straight Arrow Connector 197"/>
              <p:cNvCxnSpPr/>
              <p:nvPr/>
            </p:nvCxnSpPr>
            <p:spPr>
              <a:xfrm flipV="1">
                <a:off x="4770108" y="4437974"/>
                <a:ext cx="0" cy="185054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9" name="TextBox 198"/>
              <p:cNvSpPr txBox="1"/>
              <p:nvPr/>
            </p:nvSpPr>
            <p:spPr>
              <a:xfrm>
                <a:off x="5076056" y="6464369"/>
                <a:ext cx="29858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accent2"/>
                    </a:solidFill>
                    <a:latin typeface="+mj-lt"/>
                  </a:rPr>
                  <a:t>Discriminant axis</a:t>
                </a:r>
                <a:endParaRPr lang="en-GB" sz="12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  <p:sp>
            <p:nvSpPr>
              <p:cNvPr id="200" name="TextBox 199"/>
              <p:cNvSpPr txBox="1"/>
              <p:nvPr/>
            </p:nvSpPr>
            <p:spPr>
              <a:xfrm>
                <a:off x="4212283" y="4509120"/>
                <a:ext cx="369332" cy="183891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vert="vert270"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latin typeface="+mj-lt"/>
                  </a:rPr>
                  <a:t>Density of individuals</a:t>
                </a:r>
                <a:endParaRPr lang="en-GB" sz="1200" b="1" dirty="0">
                  <a:latin typeface="+mj-lt"/>
                </a:endParaRPr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1498390" y="1941555"/>
            <a:ext cx="3206570" cy="1450693"/>
            <a:chOff x="1498390" y="2116621"/>
            <a:chExt cx="3206570" cy="1450693"/>
          </a:xfrm>
        </p:grpSpPr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8390" y="3292097"/>
              <a:ext cx="334059" cy="217519"/>
            </a:xfrm>
            <a:prstGeom prst="rect">
              <a:avLst/>
            </a:prstGeom>
          </p:spPr>
        </p:pic>
        <p:pic>
          <p:nvPicPr>
            <p:cNvPr id="143" name="Picture 142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7672" y="3233060"/>
              <a:ext cx="334059" cy="217519"/>
            </a:xfrm>
            <a:prstGeom prst="rect">
              <a:avLst/>
            </a:prstGeom>
          </p:spPr>
        </p:pic>
        <p:pic>
          <p:nvPicPr>
            <p:cNvPr id="141" name="Picture 140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4319" y="2834897"/>
              <a:ext cx="334059" cy="217519"/>
            </a:xfrm>
            <a:prstGeom prst="rect">
              <a:avLst/>
            </a:prstGeom>
          </p:spPr>
        </p:pic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0208" y="2404791"/>
              <a:ext cx="334059" cy="217519"/>
            </a:xfrm>
            <a:prstGeom prst="rect">
              <a:avLst/>
            </a:prstGeom>
          </p:spPr>
        </p:pic>
        <p:pic>
          <p:nvPicPr>
            <p:cNvPr id="145" name="Picture 144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3481" y="2404790"/>
              <a:ext cx="334059" cy="217519"/>
            </a:xfrm>
            <a:prstGeom prst="rect">
              <a:avLst/>
            </a:prstGeom>
          </p:spPr>
        </p:pic>
        <p:pic>
          <p:nvPicPr>
            <p:cNvPr id="144" name="Picture 143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2173" y="2546114"/>
              <a:ext cx="334059" cy="217519"/>
            </a:xfrm>
            <a:prstGeom prst="rect">
              <a:avLst/>
            </a:prstGeom>
          </p:spPr>
        </p:pic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340" y="2375650"/>
              <a:ext cx="334059" cy="217519"/>
            </a:xfrm>
            <a:prstGeom prst="rect">
              <a:avLst/>
            </a:prstGeom>
          </p:spPr>
        </p:pic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0901" y="2564904"/>
              <a:ext cx="334059" cy="217519"/>
            </a:xfrm>
            <a:prstGeom prst="rect">
              <a:avLst/>
            </a:prstGeom>
          </p:spPr>
        </p:pic>
        <p:pic>
          <p:nvPicPr>
            <p:cNvPr id="140" name="Picture 139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3976" y="2116621"/>
              <a:ext cx="334059" cy="217519"/>
            </a:xfrm>
            <a:prstGeom prst="rect">
              <a:avLst/>
            </a:prstGeom>
          </p:spPr>
        </p:pic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4" cstate="print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2461" y="3349795"/>
              <a:ext cx="334059" cy="21751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/>
          <a:lstStyle/>
          <a:p>
            <a:r>
              <a:rPr lang="en-GB" sz="4200" dirty="0" smtClean="0">
                <a:latin typeface="+mj-lt"/>
              </a:rPr>
              <a:t>DAPC-based feature selection</a:t>
            </a:r>
            <a:endParaRPr lang="en-GB" sz="4200" dirty="0">
              <a:latin typeface="+mj-lt"/>
            </a:endParaRPr>
          </a:p>
        </p:txBody>
      </p:sp>
      <p:sp>
        <p:nvSpPr>
          <p:cNvPr id="106" name="Rectangle 10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/>
          </a:p>
        </p:txBody>
      </p:sp>
      <p:sp>
        <p:nvSpPr>
          <p:cNvPr id="107" name="Rectangle 112"/>
          <p:cNvSpPr>
            <a:spLocks noChangeArrowheads="1"/>
          </p:cNvSpPr>
          <p:nvPr/>
        </p:nvSpPr>
        <p:spPr bwMode="auto">
          <a:xfrm>
            <a:off x="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49632" y="1433158"/>
            <a:ext cx="5138455" cy="27879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cxnSp>
        <p:nvCxnSpPr>
          <p:cNvPr id="63" name="Straight Arrow Connector 62"/>
          <p:cNvCxnSpPr/>
          <p:nvPr/>
        </p:nvCxnSpPr>
        <p:spPr>
          <a:xfrm flipV="1">
            <a:off x="2876177" y="1902652"/>
            <a:ext cx="12034" cy="992169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2888211" y="2285990"/>
            <a:ext cx="1215419" cy="608831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2888211" y="2894821"/>
            <a:ext cx="565591" cy="47353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2130078" y="2894821"/>
            <a:ext cx="746099" cy="5637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2767872" y="2894821"/>
            <a:ext cx="108305" cy="32696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 Box 15"/>
          <p:cNvSpPr txBox="1"/>
          <p:nvPr/>
        </p:nvSpPr>
        <p:spPr>
          <a:xfrm>
            <a:off x="2706901" y="1609510"/>
            <a:ext cx="348982" cy="31569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>
                <a:effectLst/>
                <a:latin typeface="Tw Cen MT"/>
                <a:ea typeface="Calibri"/>
                <a:cs typeface="Arial"/>
              </a:rPr>
              <a:t>a</a:t>
            </a:r>
            <a:endParaRPr lang="en-GB" sz="1200">
              <a:effectLst/>
              <a:latin typeface="Times New Roman"/>
              <a:ea typeface="Calibri"/>
            </a:endParaRPr>
          </a:p>
        </p:txBody>
      </p:sp>
      <p:sp>
        <p:nvSpPr>
          <p:cNvPr id="71" name="Text Box 16"/>
          <p:cNvSpPr txBox="1"/>
          <p:nvPr/>
        </p:nvSpPr>
        <p:spPr>
          <a:xfrm>
            <a:off x="3970455" y="2015398"/>
            <a:ext cx="348982" cy="31569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>
                <a:effectLst/>
                <a:latin typeface="Tw Cen MT"/>
                <a:ea typeface="Calibri"/>
                <a:cs typeface="Arial"/>
              </a:rPr>
              <a:t>b</a:t>
            </a:r>
            <a:endParaRPr lang="en-GB" sz="1200">
              <a:effectLst/>
              <a:latin typeface="Times New Roman"/>
              <a:ea typeface="Calibri"/>
            </a:endParaRPr>
          </a:p>
        </p:txBody>
      </p:sp>
      <p:sp>
        <p:nvSpPr>
          <p:cNvPr id="72" name="Text Box 17"/>
          <p:cNvSpPr txBox="1"/>
          <p:nvPr/>
        </p:nvSpPr>
        <p:spPr>
          <a:xfrm>
            <a:off x="3392831" y="3233060"/>
            <a:ext cx="348982" cy="31569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 dirty="0">
                <a:effectLst/>
                <a:latin typeface="Tw Cen MT"/>
                <a:ea typeface="Calibri"/>
                <a:cs typeface="Arial"/>
              </a:rPr>
              <a:t>c</a:t>
            </a:r>
            <a:endParaRPr lang="en-GB" sz="1200" dirty="0">
              <a:effectLst/>
              <a:latin typeface="Times New Roman"/>
              <a:ea typeface="Calibri"/>
            </a:endParaRPr>
          </a:p>
        </p:txBody>
      </p:sp>
      <p:sp>
        <p:nvSpPr>
          <p:cNvPr id="73" name="Text Box 18"/>
          <p:cNvSpPr txBox="1"/>
          <p:nvPr/>
        </p:nvSpPr>
        <p:spPr>
          <a:xfrm>
            <a:off x="2490292" y="3142864"/>
            <a:ext cx="348982" cy="31569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>
                <a:effectLst/>
                <a:latin typeface="Tw Cen MT"/>
                <a:ea typeface="Calibri"/>
                <a:cs typeface="Arial"/>
              </a:rPr>
              <a:t>d</a:t>
            </a:r>
            <a:endParaRPr lang="en-GB" sz="1200">
              <a:effectLst/>
              <a:latin typeface="Times New Roman"/>
              <a:ea typeface="Calibri"/>
            </a:endParaRPr>
          </a:p>
        </p:txBody>
      </p:sp>
      <p:sp>
        <p:nvSpPr>
          <p:cNvPr id="74" name="Text Box 19"/>
          <p:cNvSpPr txBox="1"/>
          <p:nvPr/>
        </p:nvSpPr>
        <p:spPr>
          <a:xfrm>
            <a:off x="1852497" y="2759525"/>
            <a:ext cx="348982" cy="31569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>
                <a:effectLst/>
                <a:latin typeface="Tw Cen MT"/>
                <a:ea typeface="Calibri"/>
                <a:cs typeface="Arial"/>
              </a:rPr>
              <a:t>e</a:t>
            </a:r>
            <a:endParaRPr lang="en-GB" sz="1200">
              <a:effectLst/>
              <a:latin typeface="Times New Roman"/>
              <a:ea typeface="Calibri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115122" y="3068959"/>
            <a:ext cx="1498491" cy="1034679"/>
          </a:xfrm>
          <a:prstGeom prst="rect">
            <a:avLst/>
          </a:prstGeom>
          <a:ln w="3175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99" name="Text Box 48"/>
          <p:cNvSpPr txBox="1"/>
          <p:nvPr/>
        </p:nvSpPr>
        <p:spPr>
          <a:xfrm>
            <a:off x="4474137" y="3052995"/>
            <a:ext cx="1210606" cy="31569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effectLst/>
                <a:latin typeface="Tw Cen MT"/>
                <a:ea typeface="Calibri"/>
                <a:cs typeface="Arial"/>
              </a:rPr>
              <a:t>Alleles</a:t>
            </a:r>
            <a:endParaRPr lang="en-GB" sz="1200" dirty="0">
              <a:effectLst/>
              <a:latin typeface="Times New Roman"/>
              <a:ea typeface="Calibri"/>
            </a:endParaRPr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4214267" y="3196066"/>
            <a:ext cx="252650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 Box 49"/>
          <p:cNvSpPr txBox="1"/>
          <p:nvPr/>
        </p:nvSpPr>
        <p:spPr>
          <a:xfrm>
            <a:off x="4452651" y="3264012"/>
            <a:ext cx="1210606" cy="31569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>
                <a:effectLst/>
                <a:latin typeface="Tw Cen MT"/>
                <a:ea typeface="Calibri"/>
                <a:cs typeface="Arial"/>
              </a:rPr>
              <a:t>Individuals</a:t>
            </a:r>
            <a:endParaRPr lang="en-GB" sz="1200" dirty="0">
              <a:effectLst/>
              <a:latin typeface="Times New Roman"/>
              <a:ea typeface="Calibri"/>
            </a:endParaRPr>
          </a:p>
        </p:txBody>
      </p:sp>
      <p:graphicFrame>
        <p:nvGraphicFramePr>
          <p:cNvPr id="78" name="Chart 7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01613247"/>
              </p:ext>
            </p:extLst>
          </p:nvPr>
        </p:nvGraphicFramePr>
        <p:xfrm>
          <a:off x="107504" y="4725144"/>
          <a:ext cx="4108016" cy="1479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34" name="Picture 133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585" y="3283489"/>
            <a:ext cx="334059" cy="217519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1498388" y="1944401"/>
            <a:ext cx="4115225" cy="2035510"/>
            <a:chOff x="1498388" y="2113570"/>
            <a:chExt cx="4115225" cy="2035510"/>
          </a:xfrm>
        </p:grpSpPr>
        <p:sp>
          <p:nvSpPr>
            <p:cNvPr id="116" name="Text Box 49"/>
            <p:cNvSpPr txBox="1"/>
            <p:nvPr/>
          </p:nvSpPr>
          <p:spPr>
            <a:xfrm>
              <a:off x="4434255" y="3833389"/>
              <a:ext cx="1179358" cy="315691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 smtClean="0">
                  <a:effectLst/>
                  <a:latin typeface="Tw Cen MT"/>
                  <a:ea typeface="Calibri"/>
                  <a:cs typeface="Arial"/>
                </a:rPr>
                <a:t>Healthy </a:t>
              </a:r>
              <a:r>
                <a:rPr lang="en-GB" sz="800" dirty="0" smtClean="0">
                  <a:effectLst/>
                  <a:latin typeface="Tw Cen MT"/>
                  <a:ea typeface="Calibri"/>
                  <a:cs typeface="Arial"/>
                </a:rPr>
                <a:t>(“controls”)</a:t>
              </a:r>
              <a:endParaRPr lang="en-GB" sz="800" dirty="0">
                <a:effectLst/>
                <a:latin typeface="Times New Roman"/>
                <a:ea typeface="Calibri"/>
              </a:endParaRPr>
            </a:p>
          </p:txBody>
        </p:sp>
        <p:sp>
          <p:nvSpPr>
            <p:cNvPr id="117" name="Text Box 49"/>
            <p:cNvSpPr txBox="1"/>
            <p:nvPr/>
          </p:nvSpPr>
          <p:spPr>
            <a:xfrm>
              <a:off x="4452650" y="3643313"/>
              <a:ext cx="1160963" cy="315691"/>
            </a:xfrm>
            <a:prstGeom prst="rect">
              <a:avLst/>
            </a:prstGeom>
            <a:noFill/>
            <a:ln w="6350">
              <a:noFill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200" dirty="0" smtClean="0">
                  <a:effectLst/>
                  <a:latin typeface="Tw Cen MT"/>
                  <a:ea typeface="Calibri"/>
                  <a:cs typeface="Arial"/>
                </a:rPr>
                <a:t>Diseased </a:t>
              </a:r>
              <a:r>
                <a:rPr lang="en-GB" sz="800" dirty="0" smtClean="0">
                  <a:effectLst/>
                  <a:latin typeface="Tw Cen MT"/>
                  <a:ea typeface="Calibri"/>
                  <a:cs typeface="Arial"/>
                </a:rPr>
                <a:t>(“cases”)</a:t>
              </a:r>
              <a:endParaRPr lang="en-GB" sz="800" dirty="0">
                <a:effectLst/>
                <a:latin typeface="Times New Roman"/>
                <a:ea typeface="Calibri"/>
              </a:endParaRPr>
            </a:p>
          </p:txBody>
        </p:sp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0808" y="3710073"/>
              <a:ext cx="334059" cy="217519"/>
            </a:xfrm>
            <a:prstGeom prst="rect">
              <a:avLst/>
            </a:prstGeom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7151" y="3900720"/>
              <a:ext cx="334060" cy="217520"/>
            </a:xfrm>
            <a:prstGeom prst="rect">
              <a:avLst/>
            </a:prstGeom>
          </p:spPr>
        </p:pic>
        <p:grpSp>
          <p:nvGrpSpPr>
            <p:cNvPr id="172" name="Group 171"/>
            <p:cNvGrpSpPr/>
            <p:nvPr/>
          </p:nvGrpSpPr>
          <p:grpSpPr>
            <a:xfrm>
              <a:off x="1498388" y="2113570"/>
              <a:ext cx="3212674" cy="1448596"/>
              <a:chOff x="1498388" y="2113570"/>
              <a:chExt cx="3212674" cy="1448596"/>
            </a:xfrm>
          </p:grpSpPr>
          <p:pic>
            <p:nvPicPr>
              <p:cNvPr id="173" name="Picture 17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8388" y="3292097"/>
                <a:ext cx="334060" cy="217520"/>
              </a:xfrm>
              <a:prstGeom prst="rect">
                <a:avLst/>
              </a:prstGeom>
            </p:spPr>
          </p:pic>
          <p:grpSp>
            <p:nvGrpSpPr>
              <p:cNvPr id="174" name="Group 173"/>
              <p:cNvGrpSpPr/>
              <p:nvPr/>
            </p:nvGrpSpPr>
            <p:grpSpPr>
              <a:xfrm>
                <a:off x="1498389" y="2113570"/>
                <a:ext cx="3212673" cy="1448596"/>
                <a:chOff x="1498389" y="2113570"/>
                <a:chExt cx="3212673" cy="1448596"/>
              </a:xfrm>
            </p:grpSpPr>
            <p:pic>
              <p:nvPicPr>
                <p:cNvPr id="175" name="Picture 174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377003" y="2568012"/>
                  <a:ext cx="334059" cy="217519"/>
                </a:xfrm>
                <a:prstGeom prst="rect">
                  <a:avLst/>
                </a:prstGeom>
              </p:spPr>
            </p:pic>
            <p:pic>
              <p:nvPicPr>
                <p:cNvPr id="176" name="Picture 175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98389" y="2404789"/>
                  <a:ext cx="334059" cy="217519"/>
                </a:xfrm>
                <a:prstGeom prst="rect">
                  <a:avLst/>
                </a:prstGeom>
              </p:spPr>
            </p:pic>
            <p:pic>
              <p:nvPicPr>
                <p:cNvPr id="177" name="Picture 17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2172" y="2549617"/>
                  <a:ext cx="334059" cy="217519"/>
                </a:xfrm>
                <a:prstGeom prst="rect">
                  <a:avLst/>
                </a:prstGeom>
              </p:spPr>
            </p:pic>
            <p:pic>
              <p:nvPicPr>
                <p:cNvPr id="178" name="Picture 17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98992" y="2113570"/>
                  <a:ext cx="334059" cy="217519"/>
                </a:xfrm>
                <a:prstGeom prst="rect">
                  <a:avLst/>
                </a:prstGeom>
              </p:spPr>
            </p:pic>
            <p:pic>
              <p:nvPicPr>
                <p:cNvPr id="179" name="Picture 178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51026" y="2372886"/>
                  <a:ext cx="334059" cy="217519"/>
                </a:xfrm>
                <a:prstGeom prst="rect">
                  <a:avLst/>
                </a:prstGeom>
              </p:spPr>
            </p:pic>
            <p:pic>
              <p:nvPicPr>
                <p:cNvPr id="180" name="Picture 179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36007" y="3233059"/>
                  <a:ext cx="334060" cy="217520"/>
                </a:xfrm>
                <a:prstGeom prst="rect">
                  <a:avLst/>
                </a:prstGeom>
              </p:spPr>
            </p:pic>
            <p:pic>
              <p:nvPicPr>
                <p:cNvPr id="181" name="Picture 180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54994" y="3344646"/>
                  <a:ext cx="334060" cy="217520"/>
                </a:xfrm>
                <a:prstGeom prst="rect">
                  <a:avLst/>
                </a:prstGeom>
              </p:spPr>
            </p:pic>
            <p:pic>
              <p:nvPicPr>
                <p:cNvPr id="182" name="Picture 181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6755" y="2836317"/>
                  <a:ext cx="334060" cy="217520"/>
                </a:xfrm>
                <a:prstGeom prst="rect">
                  <a:avLst/>
                </a:prstGeom>
              </p:spPr>
            </p:pic>
            <p:pic>
              <p:nvPicPr>
                <p:cNvPr id="183" name="Picture 182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80208" y="2404788"/>
                  <a:ext cx="334060" cy="21752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5" name="Footer Placeholder 4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Testing for Association</a:t>
            </a:r>
            <a:endParaRPr lang="en-GB"/>
          </a:p>
        </p:txBody>
      </p: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28</a:t>
            </a:fld>
            <a:endParaRPr lang="en-GB"/>
          </a:p>
        </p:txBody>
      </p:sp>
      <p:sp>
        <p:nvSpPr>
          <p:cNvPr id="101" name="Text Box 50"/>
          <p:cNvSpPr txBox="1"/>
          <p:nvPr/>
        </p:nvSpPr>
        <p:spPr>
          <a:xfrm>
            <a:off x="4434255" y="3835895"/>
            <a:ext cx="1360628" cy="31569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200" dirty="0" smtClean="0">
                <a:effectLst/>
                <a:latin typeface="Tw Cen MT"/>
                <a:ea typeface="Calibri"/>
                <a:cs typeface="Arial"/>
              </a:rPr>
              <a:t>Discriminant Axis</a:t>
            </a:r>
            <a:endParaRPr lang="en-GB" sz="1200" dirty="0">
              <a:effectLst/>
              <a:latin typeface="Times New Roman"/>
              <a:ea typeface="Calibri"/>
            </a:endParaRPr>
          </a:p>
        </p:txBody>
      </p:sp>
      <p:cxnSp>
        <p:nvCxnSpPr>
          <p:cNvPr id="104" name="Straight Connector 103"/>
          <p:cNvCxnSpPr/>
          <p:nvPr/>
        </p:nvCxnSpPr>
        <p:spPr>
          <a:xfrm>
            <a:off x="4214267" y="3993740"/>
            <a:ext cx="279186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5" name="Text Box 21"/>
          <p:cNvSpPr txBox="1"/>
          <p:nvPr/>
        </p:nvSpPr>
        <p:spPr>
          <a:xfrm>
            <a:off x="1548246" y="3776625"/>
            <a:ext cx="1808326" cy="315691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 b="1" dirty="0" smtClean="0">
                <a:solidFill>
                  <a:schemeClr val="accent2"/>
                </a:solidFill>
                <a:effectLst/>
                <a:latin typeface="Tw Cen MT"/>
                <a:ea typeface="Calibri"/>
                <a:cs typeface="Arial"/>
              </a:rPr>
              <a:t>Discriminant Axis</a:t>
            </a:r>
            <a:endParaRPr lang="en-GB" sz="1200" dirty="0">
              <a:solidFill>
                <a:schemeClr val="accent2"/>
              </a:solidFill>
              <a:effectLst/>
              <a:latin typeface="Times New Roman"/>
              <a:ea typeface="Calibri"/>
            </a:endParaRPr>
          </a:p>
        </p:txBody>
      </p:sp>
      <p:cxnSp>
        <p:nvCxnSpPr>
          <p:cNvPr id="68" name="Straight Connector 67"/>
          <p:cNvCxnSpPr/>
          <p:nvPr/>
        </p:nvCxnSpPr>
        <p:spPr>
          <a:xfrm flipV="1">
            <a:off x="2621353" y="1577533"/>
            <a:ext cx="544669" cy="2255805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31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Graphic spid="78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-396552" y="-1323528"/>
            <a:ext cx="10153128" cy="8496944"/>
          </a:xfrm>
          <a:prstGeom prst="rect">
            <a:avLst/>
          </a:prstGeom>
          <a:blipFill dpi="0" rotWithShape="1">
            <a:blip r:embed="rId2">
              <a:alphaModFix amt="1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32" name="Chart 3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0450447"/>
              </p:ext>
            </p:extLst>
          </p:nvPr>
        </p:nvGraphicFramePr>
        <p:xfrm>
          <a:off x="-98220" y="2286497"/>
          <a:ext cx="7920880" cy="3511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4" name="Picture 2" descr="C:\Users\caitiecollins\figs\L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881" y="1698007"/>
            <a:ext cx="6425740" cy="465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2235474" y="3988333"/>
            <a:ext cx="6480720" cy="492443"/>
            <a:chOff x="2235474" y="3988333"/>
            <a:chExt cx="6480720" cy="492443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2235474" y="4348373"/>
              <a:ext cx="554461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7852098" y="3988333"/>
              <a:ext cx="86409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600" b="1" dirty="0" smtClean="0">
                  <a:solidFill>
                    <a:srgbClr val="FF0000"/>
                  </a:solidFill>
                </a:rPr>
                <a:t>?</a:t>
              </a:r>
              <a:endParaRPr lang="en-GB" sz="2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043608" y="1414139"/>
            <a:ext cx="6916734" cy="4535141"/>
            <a:chOff x="4930077" y="2001168"/>
            <a:chExt cx="4178122" cy="2636366"/>
          </a:xfrm>
        </p:grpSpPr>
        <p:grpSp>
          <p:nvGrpSpPr>
            <p:cNvPr id="38" name="Group 37"/>
            <p:cNvGrpSpPr/>
            <p:nvPr/>
          </p:nvGrpSpPr>
          <p:grpSpPr>
            <a:xfrm>
              <a:off x="4930077" y="2001168"/>
              <a:ext cx="4178122" cy="2548599"/>
              <a:chOff x="4930077" y="2001168"/>
              <a:chExt cx="4178122" cy="2548599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30077" y="2001168"/>
                <a:ext cx="4178122" cy="2548598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>
              <a:xfrm>
                <a:off x="5023934" y="3053837"/>
                <a:ext cx="196138" cy="4557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n>
                    <a:solidFill>
                      <a:schemeClr val="bg1"/>
                    </a:solidFill>
                  </a:ln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732240" y="4432249"/>
                <a:ext cx="1152128" cy="1175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ln>
                    <a:solidFill>
                      <a:schemeClr val="bg1"/>
                    </a:solidFill>
                  </a:ln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4932040" y="2334140"/>
              <a:ext cx="4102511" cy="2303394"/>
              <a:chOff x="4212283" y="4437974"/>
              <a:chExt cx="4102511" cy="2303394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4766338" y="6288514"/>
                <a:ext cx="3548456" cy="0"/>
              </a:xfrm>
              <a:prstGeom prst="line">
                <a:avLst/>
              </a:prstGeom>
              <a:ln/>
            </p:spPr>
            <p:style>
              <a:lnRef idx="2">
                <a:schemeClr val="accent2"/>
              </a:lnRef>
              <a:fillRef idx="0">
                <a:schemeClr val="accent2"/>
              </a:fillRef>
              <a:effectRef idx="1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/>
              <p:cNvCxnSpPr/>
              <p:nvPr/>
            </p:nvCxnSpPr>
            <p:spPr>
              <a:xfrm flipV="1">
                <a:off x="4770108" y="4437974"/>
                <a:ext cx="0" cy="185054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2" name="TextBox 41"/>
              <p:cNvSpPr txBox="1"/>
              <p:nvPr/>
            </p:nvSpPr>
            <p:spPr>
              <a:xfrm>
                <a:off x="5076056" y="6464369"/>
                <a:ext cx="29858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solidFill>
                      <a:schemeClr val="accent2"/>
                    </a:solidFill>
                    <a:latin typeface="+mj-lt"/>
                  </a:rPr>
                  <a:t>Discriminant axis</a:t>
                </a:r>
                <a:endParaRPr lang="en-GB" sz="1200" b="1" dirty="0">
                  <a:solidFill>
                    <a:schemeClr val="accent2"/>
                  </a:solidFill>
                  <a:latin typeface="+mj-lt"/>
                </a:endParaRP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4212283" y="4509120"/>
                <a:ext cx="369332" cy="1838910"/>
              </a:xfrm>
              <a:prstGeom prst="rect">
                <a:avLst/>
              </a:prstGeom>
              <a:noFill/>
              <a:scene3d>
                <a:camera prst="orthographicFront">
                  <a:rot lat="0" lon="0" rev="0"/>
                </a:camera>
                <a:lightRig rig="threePt" dir="t"/>
              </a:scene3d>
            </p:spPr>
            <p:txBody>
              <a:bodyPr vert="vert270" wrap="square" rtlCol="0">
                <a:spAutoFit/>
              </a:bodyPr>
              <a:lstStyle/>
              <a:p>
                <a:pPr algn="ctr"/>
                <a:r>
                  <a:rPr lang="en-GB" sz="1200" b="1" dirty="0" smtClean="0">
                    <a:latin typeface="+mj-lt"/>
                  </a:rPr>
                  <a:t>Density of individuals</a:t>
                </a:r>
                <a:endParaRPr lang="en-GB" sz="1200" b="1" dirty="0">
                  <a:latin typeface="+mj-lt"/>
                </a:endParaRPr>
              </a:p>
            </p:txBody>
          </p:sp>
        </p:grpSp>
      </p:grp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/>
          <a:lstStyle/>
          <a:p>
            <a:r>
              <a:rPr lang="en-GB" sz="4200" dirty="0" smtClean="0">
                <a:latin typeface="+mj-lt"/>
              </a:rPr>
              <a:t>DAPC-based feature selection</a:t>
            </a:r>
            <a:endParaRPr lang="en-GB" sz="4200" dirty="0">
              <a:latin typeface="+mj-lt"/>
            </a:endParaRPr>
          </a:p>
        </p:txBody>
      </p:sp>
      <p:pic>
        <p:nvPicPr>
          <p:cNvPr id="30" name="Picture 2" descr="C:\Users\caitiecollins\figs\LPthreshNew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881" y="1698007"/>
            <a:ext cx="6425740" cy="4653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11560" y="1124744"/>
            <a:ext cx="8138864" cy="1119354"/>
          </a:xfrm>
          <a:prstGeom prst="rect">
            <a:avLst/>
          </a:prstGeom>
        </p:spPr>
        <p:txBody>
          <a:bodyPr/>
          <a:lstStyle/>
          <a:p>
            <a:r>
              <a:rPr lang="en-GB" sz="2800" dirty="0" smtClean="0">
                <a:solidFill>
                  <a:schemeClr val="accent3"/>
                </a:solidFill>
              </a:rPr>
              <a:t>Where should we draw the line?</a:t>
            </a:r>
          </a:p>
          <a:p>
            <a:pPr lvl="1"/>
            <a:r>
              <a:rPr lang="en-GB" sz="2000" b="1" dirty="0" smtClean="0">
                <a:solidFill>
                  <a:schemeClr val="accent6"/>
                </a:solidFill>
                <a:sym typeface="Wingdings" panose="05000000000000000000" pitchFamily="2" charset="2"/>
              </a:rPr>
              <a:t> </a:t>
            </a:r>
            <a:r>
              <a:rPr lang="en-GB" sz="2000" b="1" dirty="0" smtClean="0">
                <a:solidFill>
                  <a:schemeClr val="accent6"/>
                </a:solidFill>
              </a:rPr>
              <a:t>Hierarchical clustering</a:t>
            </a:r>
            <a:endParaRPr lang="en-GB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31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2" grpId="0">
        <p:bldAsOne/>
      </p:bldGraphic>
      <p:bldGraphic spid="32" grpId="1">
        <p:bldAsOne/>
      </p:bldGraphic>
      <p:bldP spid="1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+mj-lt"/>
              </a:rPr>
              <a:t>Genomics &amp; GWAS</a:t>
            </a:r>
            <a:endParaRPr lang="en-GB" dirty="0">
              <a:latin typeface="+mj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648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-396552" y="-1323528"/>
            <a:ext cx="10153128" cy="8496944"/>
          </a:xfrm>
          <a:prstGeom prst="rect">
            <a:avLst/>
          </a:prstGeom>
          <a:blipFill dpi="0" rotWithShape="1">
            <a:blip r:embed="rId3">
              <a:alphaModFix amt="1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3333345"/>
            <a:ext cx="4499992" cy="30479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24744"/>
          </a:xfrm>
        </p:spPr>
        <p:txBody>
          <a:bodyPr/>
          <a:lstStyle/>
          <a:p>
            <a:r>
              <a:rPr lang="en-GB" sz="4200" dirty="0" smtClean="0">
                <a:solidFill>
                  <a:srgbClr val="2F5897"/>
                </a:solidFill>
                <a:latin typeface="Century Gothic"/>
              </a:rPr>
              <a:t>Hierarchical clustering (FS)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Testing for Association</a:t>
            </a:r>
            <a:endParaRPr lang="en-GB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30</a:t>
            </a:fld>
            <a:endParaRPr lang="en-GB"/>
          </a:p>
        </p:txBody>
      </p:sp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8561486"/>
              </p:ext>
            </p:extLst>
          </p:nvPr>
        </p:nvGraphicFramePr>
        <p:xfrm>
          <a:off x="169832" y="1412776"/>
          <a:ext cx="4680520" cy="18722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1255020"/>
            <a:ext cx="2458756" cy="289406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83568" y="3872731"/>
            <a:ext cx="3312368" cy="468726"/>
            <a:chOff x="1187624" y="4040394"/>
            <a:chExt cx="3312368" cy="468726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1187624" y="4077072"/>
              <a:ext cx="2880320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pic>
          <p:nvPicPr>
            <p:cNvPr id="2052" name="Picture 4" descr="C:\Users\caitiecollins\AppData\Local\Microsoft\Windows\Temporary Internet Files\Content.IE5\8Q6PC6MG\MC900129382[1].wm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95936" y="4040394"/>
              <a:ext cx="504056" cy="468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8" name="Group 27"/>
          <p:cNvGrpSpPr/>
          <p:nvPr/>
        </p:nvGrpSpPr>
        <p:grpSpPr>
          <a:xfrm>
            <a:off x="1763688" y="1953510"/>
            <a:ext cx="3312368" cy="468726"/>
            <a:chOff x="1187624" y="4040394"/>
            <a:chExt cx="3312368" cy="468726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1187624" y="4077072"/>
              <a:ext cx="2880320" cy="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pic>
          <p:nvPicPr>
            <p:cNvPr id="30" name="Picture 4" descr="C:\Users\caitiecollins\AppData\Local\Microsoft\Windows\Temporary Internet Files\Content.IE5\8Q6PC6MG\MC900129382[1].wmf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995936" y="4040394"/>
              <a:ext cx="504056" cy="468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512" y="4246397"/>
            <a:ext cx="3981984" cy="1630875"/>
          </a:xfrm>
          <a:prstGeom prst="rect">
            <a:avLst/>
          </a:prstGeom>
        </p:spPr>
      </p:pic>
      <p:grpSp>
        <p:nvGrpSpPr>
          <p:cNvPr id="27" name="Group 26"/>
          <p:cNvGrpSpPr/>
          <p:nvPr/>
        </p:nvGrpSpPr>
        <p:grpSpPr>
          <a:xfrm>
            <a:off x="7236295" y="4581128"/>
            <a:ext cx="1584176" cy="965455"/>
            <a:chOff x="7236295" y="4581128"/>
            <a:chExt cx="1584176" cy="965455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2356" y="5000853"/>
              <a:ext cx="838115" cy="545730"/>
            </a:xfrm>
            <a:prstGeom prst="rect">
              <a:avLst/>
            </a:prstGeom>
          </p:spPr>
        </p:pic>
        <p:sp>
          <p:nvSpPr>
            <p:cNvPr id="25" name="Cloud Callout 24"/>
            <p:cNvSpPr/>
            <p:nvPr/>
          </p:nvSpPr>
          <p:spPr>
            <a:xfrm flipH="1">
              <a:off x="7236295" y="4581128"/>
              <a:ext cx="1008112" cy="509574"/>
            </a:xfrm>
            <a:prstGeom prst="cloudCallou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394364" y="4705110"/>
              <a:ext cx="86409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100" b="1" dirty="0" smtClean="0">
                  <a:solidFill>
                    <a:schemeClr val="tx2"/>
                  </a:solidFill>
                  <a:latin typeface="Lucida Console" panose="020B0609040504020204" pitchFamily="49" charset="0"/>
                </a:rPr>
                <a:t>Hooray!</a:t>
              </a:r>
              <a:endParaRPr lang="en-GB" sz="1100" b="1" dirty="0">
                <a:solidFill>
                  <a:schemeClr val="tx2"/>
                </a:solidFill>
                <a:latin typeface="Lucida Console" panose="020B06090405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324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-396552" y="-1323528"/>
            <a:ext cx="10153128" cy="8496944"/>
          </a:xfrm>
          <a:prstGeom prst="rect">
            <a:avLst/>
          </a:prstGeom>
          <a:blipFill dpi="0" rotWithShape="1">
            <a:blip r:embed="rId3">
              <a:alphaModFix amt="1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457200" y="1451248"/>
            <a:ext cx="4040188" cy="609600"/>
          </a:xfrm>
        </p:spPr>
        <p:txBody>
          <a:bodyPr/>
          <a:lstStyle/>
          <a:p>
            <a:r>
              <a:rPr lang="en-GB" sz="3000" b="1" dirty="0" smtClean="0">
                <a:solidFill>
                  <a:schemeClr val="accent3"/>
                </a:solidFill>
              </a:rPr>
              <a:t>Strengths</a:t>
            </a:r>
            <a:endParaRPr lang="en-GB" sz="3200" b="1" i="1" dirty="0">
              <a:solidFill>
                <a:schemeClr val="accent3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648200" y="1484784"/>
            <a:ext cx="4041775" cy="609600"/>
          </a:xfrm>
        </p:spPr>
        <p:txBody>
          <a:bodyPr/>
          <a:lstStyle/>
          <a:p>
            <a:r>
              <a:rPr lang="en-GB" sz="3000" b="1" dirty="0" smtClean="0">
                <a:solidFill>
                  <a:schemeClr val="accent3"/>
                </a:solidFill>
              </a:rPr>
              <a:t>Weaknesses</a:t>
            </a:r>
            <a:endParaRPr lang="en-GB" sz="3000" b="1" dirty="0">
              <a:solidFill>
                <a:schemeClr val="accent3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More likely to catch </a:t>
            </a:r>
            <a:r>
              <a:rPr lang="en-GB" b="1" dirty="0" smtClean="0">
                <a:solidFill>
                  <a:schemeClr val="tx1"/>
                </a:solidFill>
              </a:rPr>
              <a:t>all</a:t>
            </a:r>
            <a:r>
              <a:rPr lang="en-GB" dirty="0" smtClean="0">
                <a:solidFill>
                  <a:schemeClr val="tx1"/>
                </a:solidFill>
              </a:rPr>
              <a:t> relevant SNPs (signal</a:t>
            </a:r>
            <a:r>
              <a:rPr lang="en-GB" dirty="0" smtClean="0">
                <a:solidFill>
                  <a:schemeClr val="tx1"/>
                </a:solidFill>
              </a:rPr>
              <a:t>)</a:t>
            </a:r>
          </a:p>
          <a:p>
            <a:pPr lvl="1"/>
            <a:endParaRPr lang="en-GB" b="1" dirty="0" smtClean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Computationally </a:t>
            </a:r>
            <a:r>
              <a:rPr lang="en-GB" dirty="0" smtClean="0">
                <a:solidFill>
                  <a:schemeClr val="tx1"/>
                </a:solidFill>
              </a:rPr>
              <a:t>quick</a:t>
            </a:r>
          </a:p>
          <a:p>
            <a:pPr lvl="1"/>
            <a:endParaRPr lang="en-GB" dirty="0" smtClean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Good </a:t>
            </a:r>
            <a:r>
              <a:rPr lang="en-GB" b="1" i="1" dirty="0" smtClean="0">
                <a:solidFill>
                  <a:schemeClr val="tx1"/>
                </a:solidFill>
              </a:rPr>
              <a:t>exploratory</a:t>
            </a:r>
            <a:r>
              <a:rPr lang="en-GB" dirty="0" smtClean="0">
                <a:solidFill>
                  <a:schemeClr val="tx1"/>
                </a:solidFill>
              </a:rPr>
              <a:t> tool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b="1" dirty="0">
                <a:solidFill>
                  <a:schemeClr val="tx1"/>
                </a:solidFill>
              </a:rPr>
              <a:t>Redundancy &gt; sparsity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GB" dirty="0" smtClean="0">
                <a:solidFill>
                  <a:schemeClr val="tx1"/>
                </a:solidFill>
              </a:rPr>
              <a:t>Sensitive </a:t>
            </a:r>
            <a:r>
              <a:rPr lang="en-GB" dirty="0" smtClean="0">
                <a:solidFill>
                  <a:schemeClr val="tx1"/>
                </a:solidFill>
              </a:rPr>
              <a:t>to </a:t>
            </a:r>
            <a:r>
              <a:rPr lang="en-GB" dirty="0" err="1" smtClean="0">
                <a:solidFill>
                  <a:schemeClr val="tx1"/>
                </a:solidFill>
              </a:rPr>
              <a:t>n.pca</a:t>
            </a:r>
            <a:endParaRPr lang="en-GB" dirty="0" smtClean="0">
              <a:solidFill>
                <a:schemeClr val="tx1"/>
              </a:solidFill>
            </a:endParaRPr>
          </a:p>
          <a:p>
            <a:pPr lvl="1"/>
            <a:endParaRPr lang="en-GB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GB" dirty="0" err="1" smtClean="0">
                <a:solidFill>
                  <a:schemeClr val="tx1"/>
                </a:solidFill>
                <a:sym typeface="Wingdings" panose="05000000000000000000" pitchFamily="2" charset="2"/>
              </a:rPr>
              <a:t>N.snps.selected</a:t>
            </a:r>
            <a:r>
              <a:rPr lang="en-GB" dirty="0" smtClean="0">
                <a:solidFill>
                  <a:schemeClr val="tx1"/>
                </a:solidFill>
                <a:sym typeface="Wingdings" panose="05000000000000000000" pitchFamily="2" charset="2"/>
              </a:rPr>
              <a:t> varies</a:t>
            </a:r>
            <a:endParaRPr lang="en-GB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lvl="1"/>
            <a:endParaRPr lang="en-GB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GB" dirty="0" smtClean="0">
                <a:solidFill>
                  <a:schemeClr val="tx1"/>
                </a:solidFill>
                <a:sym typeface="Wingdings" panose="05000000000000000000" pitchFamily="2" charset="2"/>
              </a:rPr>
              <a:t>No </a:t>
            </a:r>
            <a:r>
              <a:rPr lang="en-GB" dirty="0" smtClean="0">
                <a:solidFill>
                  <a:schemeClr val="tx1"/>
                </a:solidFill>
                <a:sym typeface="Wingdings" panose="05000000000000000000" pitchFamily="2" charset="2"/>
              </a:rPr>
              <a:t>“p-value” </a:t>
            </a:r>
            <a:endParaRPr lang="en-GB" dirty="0" smtClean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endParaRPr lang="en-GB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GB" b="1" dirty="0" smtClean="0">
                <a:solidFill>
                  <a:schemeClr val="tx1"/>
                </a:solidFill>
              </a:rPr>
              <a:t>Redundancy &gt; sparsity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124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sz="4000" dirty="0" smtClean="0">
                <a:latin typeface="+mj-lt"/>
              </a:rPr>
              <a:t>DAPC – Strengths &amp; weaknesses</a:t>
            </a:r>
            <a:endParaRPr lang="en-GB" sz="4000" dirty="0">
              <a:latin typeface="+mj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Testing for Association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647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000" dirty="0" smtClean="0">
                <a:latin typeface="+mj-lt"/>
              </a:rPr>
              <a:t>Conclusions</a:t>
            </a:r>
            <a:endParaRPr lang="en-GB" sz="4000" dirty="0">
              <a:latin typeface="+mj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r>
              <a:rPr lang="en-GB" sz="2800" dirty="0" smtClean="0">
                <a:solidFill>
                  <a:schemeClr val="tx2"/>
                </a:solidFill>
              </a:rPr>
              <a:t>Study </a:t>
            </a:r>
            <a:r>
              <a:rPr lang="en-GB" sz="2800" dirty="0" smtClean="0">
                <a:solidFill>
                  <a:schemeClr val="tx2"/>
                </a:solidFill>
              </a:rPr>
              <a:t>design</a:t>
            </a:r>
          </a:p>
          <a:p>
            <a:pPr lvl="1"/>
            <a:r>
              <a:rPr lang="en-GB" sz="2200" b="1" dirty="0" smtClean="0">
                <a:solidFill>
                  <a:schemeClr val="accent3"/>
                </a:solidFill>
              </a:rPr>
              <a:t>GWAS design</a:t>
            </a:r>
          </a:p>
          <a:p>
            <a:pPr lvl="1"/>
            <a:r>
              <a:rPr lang="en-GB" sz="2200" b="1" dirty="0" smtClean="0">
                <a:solidFill>
                  <a:schemeClr val="accent3"/>
                </a:solidFill>
              </a:rPr>
              <a:t>Issues and considerations in GWAS</a:t>
            </a:r>
            <a:r>
              <a:rPr lang="en-GB" sz="2200" dirty="0" smtClean="0">
                <a:solidFill>
                  <a:schemeClr val="accent3"/>
                </a:solidFill>
              </a:rPr>
              <a:t>	</a:t>
            </a:r>
          </a:p>
          <a:p>
            <a:pPr lvl="1"/>
            <a:endParaRPr lang="en-GB" dirty="0" smtClean="0"/>
          </a:p>
          <a:p>
            <a:r>
              <a:rPr lang="en-GB" sz="2800" dirty="0" smtClean="0">
                <a:solidFill>
                  <a:schemeClr val="tx2"/>
                </a:solidFill>
              </a:rPr>
              <a:t>Testing for association</a:t>
            </a:r>
          </a:p>
          <a:p>
            <a:pPr lvl="1"/>
            <a:r>
              <a:rPr lang="en-GB" sz="2200" b="1" dirty="0" smtClean="0">
                <a:solidFill>
                  <a:schemeClr val="accent3"/>
                </a:solidFill>
              </a:rPr>
              <a:t>Univariate methods </a:t>
            </a:r>
          </a:p>
          <a:p>
            <a:pPr lvl="1"/>
            <a:r>
              <a:rPr lang="en-GB" sz="2200" b="1" dirty="0" smtClean="0">
                <a:solidFill>
                  <a:schemeClr val="accent3"/>
                </a:solidFill>
              </a:rPr>
              <a:t>Multivariate methods</a:t>
            </a:r>
          </a:p>
          <a:p>
            <a:pPr lvl="2"/>
            <a:r>
              <a:rPr lang="en-GB" sz="2000" dirty="0" smtClean="0"/>
              <a:t>Penalized regression methods</a:t>
            </a:r>
          </a:p>
          <a:p>
            <a:pPr lvl="2"/>
            <a:r>
              <a:rPr lang="en-GB" sz="2000" dirty="0" smtClean="0"/>
              <a:t>Factorial methods</a:t>
            </a:r>
          </a:p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45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+mj-lt"/>
              </a:rPr>
              <a:t>Thanks for listening! </a:t>
            </a:r>
            <a:endParaRPr lang="en-GB" dirty="0">
              <a:latin typeface="+mj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09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>
                <a:latin typeface="+mj-lt"/>
              </a:rPr>
              <a:t>Questions?</a:t>
            </a:r>
            <a:endParaRPr lang="en-GB" dirty="0">
              <a:latin typeface="+mj-lt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329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en-GB" sz="4400" dirty="0" smtClean="0">
                <a:latin typeface="+mj-lt"/>
              </a:rPr>
              <a:t>The genomics revolution</a:t>
            </a:r>
            <a:endParaRPr lang="en-GB" sz="4400" dirty="0">
              <a:latin typeface="+mj-lt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920" y="1340768"/>
            <a:ext cx="3678560" cy="1828439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>
          <a:xfrm>
            <a:off x="365760" y="1484784"/>
            <a:ext cx="4350256" cy="4896544"/>
          </a:xfrm>
        </p:spPr>
        <p:txBody>
          <a:bodyPr>
            <a:normAutofit fontScale="85000" lnSpcReduction="20000"/>
          </a:bodyPr>
          <a:lstStyle/>
          <a:p>
            <a:r>
              <a:rPr lang="en-GB" sz="2600" b="1" dirty="0" smtClean="0">
                <a:solidFill>
                  <a:schemeClr val="tx2"/>
                </a:solidFill>
              </a:rPr>
              <a:t>Sequencing technology</a:t>
            </a:r>
          </a:p>
          <a:p>
            <a:pPr lvl="1"/>
            <a:r>
              <a:rPr lang="en-GB" sz="2100" b="1" dirty="0" smtClean="0">
                <a:solidFill>
                  <a:schemeClr val="accent3"/>
                </a:solidFill>
              </a:rPr>
              <a:t>1977</a:t>
            </a:r>
            <a:r>
              <a:rPr lang="en-GB" sz="2100" b="1" dirty="0" smtClean="0"/>
              <a:t> </a:t>
            </a:r>
            <a:r>
              <a:rPr lang="en-GB" sz="2100" dirty="0" smtClean="0"/>
              <a:t>– Sanger</a:t>
            </a:r>
          </a:p>
          <a:p>
            <a:pPr lvl="1"/>
            <a:r>
              <a:rPr lang="en-GB" sz="2100" b="1" dirty="0" smtClean="0">
                <a:solidFill>
                  <a:schemeClr val="accent3"/>
                </a:solidFill>
              </a:rPr>
              <a:t>1995</a:t>
            </a:r>
            <a:r>
              <a:rPr lang="en-GB" sz="2100" dirty="0" smtClean="0">
                <a:solidFill>
                  <a:schemeClr val="accent3"/>
                </a:solidFill>
              </a:rPr>
              <a:t> </a:t>
            </a:r>
            <a:r>
              <a:rPr lang="en-GB" sz="2100" dirty="0" smtClean="0"/>
              <a:t>– 1</a:t>
            </a:r>
            <a:r>
              <a:rPr lang="en-GB" sz="2100" baseline="30000" dirty="0" smtClean="0"/>
              <a:t>st</a:t>
            </a:r>
            <a:r>
              <a:rPr lang="en-GB" sz="2100" dirty="0" smtClean="0"/>
              <a:t> bacterial genomes</a:t>
            </a:r>
          </a:p>
          <a:p>
            <a:pPr lvl="2"/>
            <a:r>
              <a:rPr lang="en-GB" sz="2100" b="1" dirty="0" smtClean="0">
                <a:solidFill>
                  <a:schemeClr val="accent6"/>
                </a:solidFill>
              </a:rPr>
              <a:t>&lt; 10,000 </a:t>
            </a:r>
          </a:p>
          <a:p>
            <a:pPr marL="1371600" lvl="3" indent="0">
              <a:buNone/>
            </a:pPr>
            <a:r>
              <a:rPr lang="en-GB" sz="2100" dirty="0" smtClean="0"/>
              <a:t>bases per day per machine </a:t>
            </a:r>
          </a:p>
          <a:p>
            <a:pPr lvl="1"/>
            <a:r>
              <a:rPr lang="en-GB" sz="2100" b="1" dirty="0" smtClean="0">
                <a:solidFill>
                  <a:schemeClr val="accent3"/>
                </a:solidFill>
              </a:rPr>
              <a:t>2003</a:t>
            </a:r>
            <a:r>
              <a:rPr lang="en-GB" sz="2100" dirty="0" smtClean="0"/>
              <a:t> – 1</a:t>
            </a:r>
            <a:r>
              <a:rPr lang="en-GB" sz="2100" baseline="30000" dirty="0" smtClean="0"/>
              <a:t>st</a:t>
            </a:r>
            <a:r>
              <a:rPr lang="en-GB" sz="2100" dirty="0" smtClean="0"/>
              <a:t> human genome</a:t>
            </a:r>
          </a:p>
          <a:p>
            <a:pPr lvl="2"/>
            <a:r>
              <a:rPr lang="en-GB" sz="2100" b="1" dirty="0" smtClean="0">
                <a:solidFill>
                  <a:schemeClr val="accent6"/>
                </a:solidFill>
              </a:rPr>
              <a:t>&gt; 10,000,000,000,000 </a:t>
            </a:r>
          </a:p>
          <a:p>
            <a:pPr marL="1371600" lvl="3" indent="0">
              <a:buNone/>
            </a:pPr>
            <a:r>
              <a:rPr lang="en-GB" sz="2100" dirty="0" smtClean="0"/>
              <a:t>bases per day per machine</a:t>
            </a:r>
          </a:p>
          <a:p>
            <a:pPr marL="457200" lvl="1" indent="0">
              <a:buNone/>
            </a:pPr>
            <a:endParaRPr lang="en-GB" b="1" dirty="0" smtClean="0"/>
          </a:p>
          <a:p>
            <a:r>
              <a:rPr lang="en-GB" sz="2600" b="1" dirty="0" smtClean="0">
                <a:solidFill>
                  <a:schemeClr val="tx2"/>
                </a:solidFill>
              </a:rPr>
              <a:t>GWAS publications</a:t>
            </a:r>
          </a:p>
          <a:p>
            <a:pPr lvl="1"/>
            <a:r>
              <a:rPr lang="en-GB" sz="2100" b="1" dirty="0" smtClean="0">
                <a:solidFill>
                  <a:schemeClr val="accent3"/>
                </a:solidFill>
              </a:rPr>
              <a:t>2005</a:t>
            </a:r>
            <a:r>
              <a:rPr lang="en-GB" sz="2100" dirty="0" smtClean="0">
                <a:solidFill>
                  <a:schemeClr val="accent3"/>
                </a:solidFill>
              </a:rPr>
              <a:t> </a:t>
            </a:r>
            <a:r>
              <a:rPr lang="en-GB" sz="2100" dirty="0" smtClean="0"/>
              <a:t>– 1</a:t>
            </a:r>
            <a:r>
              <a:rPr lang="en-GB" sz="2100" baseline="30000" dirty="0" smtClean="0"/>
              <a:t>st</a:t>
            </a:r>
            <a:r>
              <a:rPr lang="en-GB" sz="2100" dirty="0" smtClean="0"/>
              <a:t> GWAS</a:t>
            </a:r>
          </a:p>
          <a:p>
            <a:pPr lvl="3"/>
            <a:r>
              <a:rPr lang="en-GB" sz="2100" dirty="0" smtClean="0"/>
              <a:t>Age-related macular degeneration</a:t>
            </a:r>
          </a:p>
          <a:p>
            <a:pPr lvl="1"/>
            <a:r>
              <a:rPr lang="en-GB" sz="2100" b="1" dirty="0" smtClean="0">
                <a:solidFill>
                  <a:schemeClr val="accent3"/>
                </a:solidFill>
              </a:rPr>
              <a:t>2014</a:t>
            </a:r>
            <a:r>
              <a:rPr lang="en-GB" sz="2100" dirty="0" smtClean="0">
                <a:solidFill>
                  <a:schemeClr val="accent3"/>
                </a:solidFill>
              </a:rPr>
              <a:t> </a:t>
            </a:r>
            <a:r>
              <a:rPr lang="en-GB" sz="2100" dirty="0" smtClean="0"/>
              <a:t>– 1,991 publications</a:t>
            </a:r>
          </a:p>
          <a:p>
            <a:pPr lvl="3"/>
            <a:r>
              <a:rPr lang="en-GB" sz="2100" b="1" dirty="0" smtClean="0">
                <a:solidFill>
                  <a:schemeClr val="accent6"/>
                </a:solidFill>
              </a:rPr>
              <a:t>14,342 associations</a:t>
            </a:r>
          </a:p>
          <a:p>
            <a:pPr lvl="2"/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5391" y="3284984"/>
            <a:ext cx="4097056" cy="3370511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392" y="3356992"/>
            <a:ext cx="4380673" cy="322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Genomics &amp; GWAS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94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1268760"/>
            <a:ext cx="6734853" cy="5328592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96752"/>
          </a:xfrm>
        </p:spPr>
        <p:txBody>
          <a:bodyPr/>
          <a:lstStyle/>
          <a:p>
            <a:r>
              <a:rPr lang="en-GB" sz="4400" dirty="0" smtClean="0">
                <a:latin typeface="+mj-lt"/>
              </a:rPr>
              <a:t>A few GWAS discoveries…</a:t>
            </a:r>
            <a:endParaRPr lang="en-GB" sz="44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545" y="1556792"/>
            <a:ext cx="2152951" cy="4077269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Genomics &amp; GWAS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101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6635080" cy="4824536"/>
          </a:xfrm>
        </p:spPr>
        <p:txBody>
          <a:bodyPr>
            <a:normAutofit fontScale="92500" lnSpcReduction="10000"/>
          </a:bodyPr>
          <a:lstStyle/>
          <a:p>
            <a:r>
              <a:rPr lang="en-GB" sz="2800" dirty="0" smtClean="0">
                <a:solidFill>
                  <a:schemeClr val="tx2"/>
                </a:solidFill>
              </a:rPr>
              <a:t>Genome Wide Association Study</a:t>
            </a:r>
          </a:p>
          <a:p>
            <a:pPr lvl="1"/>
            <a:r>
              <a:rPr lang="en-GB" sz="2500" b="1" i="1" dirty="0" smtClean="0">
                <a:solidFill>
                  <a:schemeClr val="accent3"/>
                </a:solidFill>
              </a:rPr>
              <a:t>Looking for SNPs… </a:t>
            </a:r>
          </a:p>
          <a:p>
            <a:pPr marL="457200" lvl="1" indent="0">
              <a:buNone/>
            </a:pPr>
            <a:r>
              <a:rPr lang="en-GB" sz="2500" b="1" i="1" dirty="0" smtClean="0">
                <a:solidFill>
                  <a:schemeClr val="accent3"/>
                </a:solidFill>
              </a:rPr>
              <a:t>   associated with a phenotype.</a:t>
            </a:r>
          </a:p>
          <a:p>
            <a:pPr lvl="1"/>
            <a:endParaRPr lang="en-GB" b="1" dirty="0">
              <a:solidFill>
                <a:srgbClr val="FF0000"/>
              </a:solidFill>
            </a:endParaRPr>
          </a:p>
          <a:p>
            <a:r>
              <a:rPr lang="en-GB" sz="2800" dirty="0" smtClean="0">
                <a:solidFill>
                  <a:schemeClr val="tx2"/>
                </a:solidFill>
              </a:rPr>
              <a:t>Purpose:</a:t>
            </a:r>
          </a:p>
          <a:p>
            <a:pPr lvl="1"/>
            <a:r>
              <a:rPr lang="en-GB" sz="2400" b="1" dirty="0" smtClean="0">
                <a:solidFill>
                  <a:schemeClr val="accent3"/>
                </a:solidFill>
              </a:rPr>
              <a:t>Explain</a:t>
            </a:r>
          </a:p>
          <a:p>
            <a:pPr lvl="2"/>
            <a:r>
              <a:rPr lang="en-GB" sz="2000" dirty="0" smtClean="0">
                <a:solidFill>
                  <a:schemeClr val="tx1"/>
                </a:solidFill>
              </a:rPr>
              <a:t>Understanding</a:t>
            </a:r>
          </a:p>
          <a:p>
            <a:pPr lvl="2"/>
            <a:r>
              <a:rPr lang="en-GB" sz="2000" dirty="0" smtClean="0">
                <a:solidFill>
                  <a:schemeClr val="tx1"/>
                </a:solidFill>
              </a:rPr>
              <a:t>Mechanisms</a:t>
            </a:r>
          </a:p>
          <a:p>
            <a:pPr lvl="2"/>
            <a:r>
              <a:rPr lang="en-GB" sz="2000" dirty="0">
                <a:solidFill>
                  <a:schemeClr val="tx1"/>
                </a:solidFill>
              </a:rPr>
              <a:t>T</a:t>
            </a:r>
            <a:r>
              <a:rPr lang="en-GB" sz="2000" dirty="0" smtClean="0">
                <a:solidFill>
                  <a:schemeClr val="tx1"/>
                </a:solidFill>
              </a:rPr>
              <a:t>herapeutics</a:t>
            </a:r>
          </a:p>
          <a:p>
            <a:pPr lvl="1"/>
            <a:r>
              <a:rPr lang="en-GB" sz="2400" b="1" dirty="0" smtClean="0">
                <a:solidFill>
                  <a:schemeClr val="accent3"/>
                </a:solidFill>
              </a:rPr>
              <a:t>Predict</a:t>
            </a:r>
          </a:p>
          <a:p>
            <a:pPr lvl="2"/>
            <a:r>
              <a:rPr lang="en-GB" sz="2000" dirty="0" smtClean="0">
                <a:solidFill>
                  <a:schemeClr val="tx1"/>
                </a:solidFill>
              </a:rPr>
              <a:t>Intervention</a:t>
            </a:r>
          </a:p>
          <a:p>
            <a:pPr lvl="2"/>
            <a:r>
              <a:rPr lang="en-GB" sz="2000" dirty="0" smtClean="0">
                <a:solidFill>
                  <a:schemeClr val="tx1"/>
                </a:solidFill>
              </a:rPr>
              <a:t>Prevention</a:t>
            </a:r>
          </a:p>
          <a:p>
            <a:pPr lvl="2"/>
            <a:r>
              <a:rPr lang="en-GB" sz="2000" dirty="0" smtClean="0">
                <a:solidFill>
                  <a:schemeClr val="tx1"/>
                </a:solidFill>
              </a:rPr>
              <a:t>Understanding not required</a:t>
            </a: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124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sz="4400" dirty="0" smtClean="0">
                <a:latin typeface="+mj-lt"/>
              </a:rPr>
              <a:t>So what is GWAS?</a:t>
            </a:r>
            <a:endParaRPr lang="en-GB" sz="4400" dirty="0">
              <a:latin typeface="+mj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Genomics &amp; GWAS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6</a:t>
            </a:fld>
            <a:endParaRPr lang="en-GB"/>
          </a:p>
        </p:txBody>
      </p:sp>
      <p:pic>
        <p:nvPicPr>
          <p:cNvPr id="7" name="Content Placeholder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116" y="2239872"/>
            <a:ext cx="2126023" cy="27733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4115604"/>
            <a:ext cx="1019685" cy="13029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769" y="1556792"/>
            <a:ext cx="1001292" cy="143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38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709120"/>
          </a:xfrm>
        </p:spPr>
        <p:txBody>
          <a:bodyPr>
            <a:normAutofit lnSpcReduction="10000"/>
          </a:bodyPr>
          <a:lstStyle/>
          <a:p>
            <a:r>
              <a:rPr lang="en-GB" sz="2800" dirty="0" smtClean="0">
                <a:solidFill>
                  <a:schemeClr val="tx2"/>
                </a:solidFill>
              </a:rPr>
              <a:t>Definition</a:t>
            </a:r>
          </a:p>
          <a:p>
            <a:pPr lvl="1"/>
            <a:r>
              <a:rPr lang="en-GB" sz="2200" b="1" i="1" dirty="0" smtClean="0">
                <a:solidFill>
                  <a:schemeClr val="accent3"/>
                </a:solidFill>
              </a:rPr>
              <a:t>Any relationship between two measured quantities that renders them statistically dependent. </a:t>
            </a:r>
            <a:endParaRPr lang="en-GB" sz="2200" b="1" i="1" dirty="0">
              <a:solidFill>
                <a:schemeClr val="accent3"/>
              </a:solidFill>
            </a:endParaRPr>
          </a:p>
          <a:p>
            <a:endParaRPr lang="en-GB" dirty="0" smtClean="0">
              <a:solidFill>
                <a:schemeClr val="tx1"/>
              </a:solidFill>
            </a:endParaRPr>
          </a:p>
          <a:p>
            <a:pPr marL="342900" lvl="1" indent="-342900">
              <a:buFont typeface="Arial" pitchFamily="34" charset="0"/>
              <a:buChar char="•"/>
            </a:pPr>
            <a:r>
              <a:rPr lang="en-GB" sz="2800" dirty="0" smtClean="0">
                <a:solidFill>
                  <a:schemeClr val="tx2"/>
                </a:solidFill>
              </a:rPr>
              <a:t>Heritability</a:t>
            </a:r>
            <a:endParaRPr lang="en-GB" sz="2800" dirty="0" smtClean="0">
              <a:solidFill>
                <a:schemeClr val="accent3"/>
              </a:solidFill>
            </a:endParaRPr>
          </a:p>
          <a:p>
            <a:pPr lvl="1"/>
            <a:r>
              <a:rPr lang="en-GB" sz="2200" b="1" i="1" dirty="0">
                <a:solidFill>
                  <a:schemeClr val="accent3"/>
                </a:solidFill>
              </a:rPr>
              <a:t>The proportion of variance explained by genetics</a:t>
            </a:r>
          </a:p>
          <a:p>
            <a:pPr lvl="1"/>
            <a:r>
              <a:rPr lang="en-GB" sz="2600" dirty="0" smtClean="0">
                <a:solidFill>
                  <a:schemeClr val="accent6"/>
                </a:solidFill>
              </a:rPr>
              <a:t>P = G + E + G*E</a:t>
            </a:r>
          </a:p>
          <a:p>
            <a:pPr lvl="2"/>
            <a:r>
              <a:rPr lang="en-GB" sz="2000" b="1" dirty="0" smtClean="0">
                <a:solidFill>
                  <a:schemeClr val="tx1"/>
                </a:solidFill>
              </a:rPr>
              <a:t>Heritability &gt; 0</a:t>
            </a:r>
            <a:endParaRPr lang="en-GB" sz="2000" b="1" dirty="0">
              <a:solidFill>
                <a:schemeClr val="tx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124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sz="4400" dirty="0" smtClean="0">
                <a:latin typeface="+mj-lt"/>
              </a:rPr>
              <a:t>Association</a:t>
            </a:r>
            <a:endParaRPr lang="en-GB" sz="4400" dirty="0">
              <a:latin typeface="+mj-lt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Genomics &amp; GWAS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7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58" y="1285367"/>
            <a:ext cx="2430269" cy="2572254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5400092" y="1076551"/>
            <a:ext cx="3618402" cy="3216545"/>
            <a:chOff x="5400092" y="1820723"/>
            <a:chExt cx="3618402" cy="3216545"/>
          </a:xfrm>
        </p:grpSpPr>
        <p:cxnSp>
          <p:nvCxnSpPr>
            <p:cNvPr id="10" name="Straight Arrow Connector 9"/>
            <p:cNvCxnSpPr/>
            <p:nvPr/>
          </p:nvCxnSpPr>
          <p:spPr>
            <a:xfrm>
              <a:off x="5984058" y="2093721"/>
              <a:ext cx="250337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5976157" y="2093721"/>
              <a:ext cx="0" cy="237469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8316416" y="1820723"/>
              <a:ext cx="702078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i="1" dirty="0" smtClean="0">
                  <a:solidFill>
                    <a:schemeClr val="tx2"/>
                  </a:solidFill>
                  <a:latin typeface="+mj-lt"/>
                </a:rPr>
                <a:t>p</a:t>
              </a:r>
              <a:r>
                <a:rPr lang="en-GB" sz="1500" b="1" dirty="0" smtClean="0">
                  <a:latin typeface="+mj-lt"/>
                </a:rPr>
                <a:t> </a:t>
              </a:r>
              <a:r>
                <a:rPr lang="en-GB" sz="1300" i="1" dirty="0" smtClean="0">
                  <a:latin typeface="+mj-lt"/>
                </a:rPr>
                <a:t>SNPs</a:t>
              </a:r>
              <a:endParaRPr lang="en-GB" sz="1300" i="1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400092" y="4437104"/>
              <a:ext cx="1188133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i="1" dirty="0">
                  <a:solidFill>
                    <a:schemeClr val="tx2"/>
                  </a:solidFill>
                  <a:latin typeface="+mj-lt"/>
                </a:rPr>
                <a:t>n</a:t>
              </a:r>
              <a:r>
                <a:rPr lang="en-GB" sz="2000" b="1" dirty="0" smtClean="0">
                  <a:latin typeface="+mj-lt"/>
                </a:rPr>
                <a:t> </a:t>
              </a:r>
              <a:r>
                <a:rPr lang="en-GB" sz="1300" i="1" dirty="0" smtClean="0">
                  <a:latin typeface="+mj-lt"/>
                </a:rPr>
                <a:t>individuals</a:t>
              </a:r>
              <a:endParaRPr lang="en-GB" sz="1300" i="1" dirty="0">
                <a:latin typeface="+mj-lt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4427984" y="1604707"/>
            <a:ext cx="1368152" cy="1917601"/>
            <a:chOff x="4427984" y="2348879"/>
            <a:chExt cx="1368152" cy="1917601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5742130" y="2348879"/>
              <a:ext cx="0" cy="96271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5796136" y="2348879"/>
              <a:ext cx="0" cy="962716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742130" y="3367947"/>
              <a:ext cx="0" cy="898533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796136" y="3367947"/>
              <a:ext cx="0" cy="898533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4427984" y="3501008"/>
              <a:ext cx="1224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1" dirty="0" smtClean="0">
                  <a:solidFill>
                    <a:schemeClr val="accent3"/>
                  </a:solidFill>
                  <a:latin typeface="+mj-lt"/>
                </a:rPr>
                <a:t>Cases</a:t>
              </a:r>
              <a:endParaRPr lang="en-GB" sz="1600" b="1" dirty="0">
                <a:solidFill>
                  <a:schemeClr val="accent3"/>
                </a:solidFill>
                <a:latin typeface="+mj-lt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427984" y="2708920"/>
              <a:ext cx="122413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GB" sz="1600" b="1" dirty="0" smtClean="0">
                  <a:solidFill>
                    <a:schemeClr val="tx2"/>
                  </a:solidFill>
                  <a:latin typeface="+mj-lt"/>
                </a:rPr>
                <a:t>Controls</a:t>
              </a:r>
              <a:endParaRPr lang="en-GB" sz="1600" b="1" dirty="0">
                <a:solidFill>
                  <a:schemeClr val="tx2"/>
                </a:solidFill>
                <a:latin typeface="+mj-lt"/>
              </a:endParaRPr>
            </a:p>
          </p:txBody>
        </p:sp>
      </p:grpSp>
      <p:cxnSp>
        <p:nvCxnSpPr>
          <p:cNvPr id="39" name="Straight Connector 38"/>
          <p:cNvCxnSpPr/>
          <p:nvPr/>
        </p:nvCxnSpPr>
        <p:spPr>
          <a:xfrm>
            <a:off x="4734018" y="2536898"/>
            <a:ext cx="4374486" cy="0"/>
          </a:xfrm>
          <a:prstGeom prst="line">
            <a:avLst/>
          </a:prstGeom>
          <a:ln w="539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/>
          <p:cNvSpPr/>
          <p:nvPr/>
        </p:nvSpPr>
        <p:spPr>
          <a:xfrm>
            <a:off x="8046387" y="1146363"/>
            <a:ext cx="360040" cy="2781070"/>
          </a:xfrm>
          <a:prstGeom prst="ellipse">
            <a:avLst/>
          </a:prstGeom>
          <a:noFill/>
          <a:ln w="476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212" y="4555833"/>
            <a:ext cx="1001464" cy="1988026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5045790"/>
            <a:ext cx="1080120" cy="1495166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6434212" y="5549846"/>
            <a:ext cx="1162123" cy="976301"/>
            <a:chOff x="6434212" y="5549846"/>
            <a:chExt cx="1162123" cy="976301"/>
          </a:xfrm>
        </p:grpSpPr>
        <p:pic>
          <p:nvPicPr>
            <p:cNvPr id="3082" name="Picture 10" descr="http://www.stuartsclipart.co.uk/food_clipart/food_clipart_graphics/banana-clipart-02%5blarge%5d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4212" y="5949280"/>
              <a:ext cx="308025" cy="3920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http://www.clipartbest.com/cliparts/9T4/b94/9T4b94rTE.jpeg"/>
            <p:cNvPicPr>
              <a:picLocks noChangeAspect="1" noChangeArrowheads="1"/>
            </p:cNvPicPr>
            <p:nvPr/>
          </p:nvPicPr>
          <p:blipFill>
            <a:blip r:embed="rId8" cstate="print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18343" y="5802532"/>
              <a:ext cx="576064" cy="7236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://www.clker.com/cliparts/3/7/5/6/11949861182029597463an_apple_01.svg.hi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7718" y="5549846"/>
              <a:ext cx="448617" cy="471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http://www.clipartbest.com/cliparts/9T4/b94/9T4b94rTE.jpeg"/>
          <p:cNvPicPr>
            <a:picLocks noChangeAspect="1" noChangeArrowheads="1"/>
          </p:cNvPicPr>
          <p:nvPr/>
        </p:nvPicPr>
        <p:blipFill>
          <a:blip r:embed="rId10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075" y="5773531"/>
            <a:ext cx="502273" cy="72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13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17" y="741379"/>
            <a:ext cx="8996067" cy="542392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Genomics &amp; GWAS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086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 dpi="0" rotWithShape="1">
            <a:blip r:embed="rId3">
              <a:alphaModFix amt="15000"/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57200" y="0"/>
            <a:ext cx="8229600" cy="112474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ts val="58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en-GB" sz="4400" dirty="0" smtClean="0">
                <a:latin typeface="+mj-lt"/>
              </a:rPr>
              <a:t>Why?</a:t>
            </a:r>
            <a:endParaRPr lang="en-GB" sz="44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2780928"/>
            <a:ext cx="6740732" cy="390337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124744"/>
            <a:ext cx="8229600" cy="172819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Courier New" pitchFamily="49" charset="0"/>
              <a:buChar char="o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tx1"/>
                </a:solidFill>
              </a:rPr>
              <a:t>Environment, Gene-Environment </a:t>
            </a:r>
            <a:r>
              <a:rPr lang="en-GB" dirty="0" smtClean="0">
                <a:solidFill>
                  <a:schemeClr val="tx1"/>
                </a:solidFill>
              </a:rPr>
              <a:t>interactions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Complex traits, small effects, rare variants</a:t>
            </a:r>
          </a:p>
          <a:p>
            <a:r>
              <a:rPr lang="en-GB" dirty="0" smtClean="0">
                <a:solidFill>
                  <a:schemeClr val="tx1"/>
                </a:solidFill>
              </a:rPr>
              <a:t>Gene expression levels</a:t>
            </a:r>
          </a:p>
          <a:p>
            <a:r>
              <a:rPr lang="en-GB" dirty="0">
                <a:solidFill>
                  <a:schemeClr val="tx1"/>
                </a:solidFill>
              </a:rPr>
              <a:t>GWAS </a:t>
            </a:r>
            <a:r>
              <a:rPr lang="en-GB" dirty="0" smtClean="0">
                <a:solidFill>
                  <a:schemeClr val="tx1"/>
                </a:solidFill>
              </a:rPr>
              <a:t>methodology?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 smtClean="0">
              <a:solidFill>
                <a:schemeClr val="tx1"/>
              </a:solidFill>
            </a:endParaRPr>
          </a:p>
          <a:p>
            <a:endParaRPr lang="en-GB" dirty="0" smtClean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smtClean="0"/>
              <a:t>Genomics &amp; GWAS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7114E-4AE3-4752-8845-01C81A359F10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517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xecutive">
  <a:themeElements>
    <a:clrScheme name="Executive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6076B4"/>
      </a:accent1>
      <a:accent2>
        <a:srgbClr val="9C5252"/>
      </a:accent2>
      <a:accent3>
        <a:srgbClr val="E68422"/>
      </a:accent3>
      <a:accent4>
        <a:srgbClr val="846648"/>
      </a:accent4>
      <a:accent5>
        <a:srgbClr val="63891F"/>
      </a:accent5>
      <a:accent6>
        <a:srgbClr val="758085"/>
      </a:accent6>
      <a:hlink>
        <a:srgbClr val="3399FF"/>
      </a:hlink>
      <a:folHlink>
        <a:srgbClr val="B2B2B2"/>
      </a:folHlink>
    </a:clrScheme>
    <a:fontScheme name="Executiv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Executive</Template>
  <TotalTime>14067</TotalTime>
  <Words>1023</Words>
  <Application>Microsoft Office PowerPoint</Application>
  <PresentationFormat>On-screen Show (4:3)</PresentationFormat>
  <Paragraphs>404</Paragraphs>
  <Slides>34</Slides>
  <Notes>22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Executive</vt:lpstr>
      <vt:lpstr>Genome-Wide Association Studies</vt:lpstr>
      <vt:lpstr>Outline</vt:lpstr>
      <vt:lpstr>Genomics &amp; GWAS</vt:lpstr>
      <vt:lpstr>The genomics revolution</vt:lpstr>
      <vt:lpstr>A few GWAS discoveries…</vt:lpstr>
      <vt:lpstr>PowerPoint Presentation</vt:lpstr>
      <vt:lpstr>PowerPoint Presentation</vt:lpstr>
      <vt:lpstr>PowerPoint Presentation</vt:lpstr>
      <vt:lpstr>PowerPoint Presentation</vt:lpstr>
      <vt:lpstr>Study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Testing for Association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DAPC-based feature selection</vt:lpstr>
      <vt:lpstr>DAPC-based feature selection</vt:lpstr>
      <vt:lpstr>Hierarchical clustering (FS)</vt:lpstr>
      <vt:lpstr>PowerPoint Presentation</vt:lpstr>
      <vt:lpstr>Conclusions</vt:lpstr>
      <vt:lpstr>Thanks for listening! </vt:lpstr>
      <vt:lpstr>Questions?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caitiecollins</dc:creator>
  <cp:lastModifiedBy>caitiecollins</cp:lastModifiedBy>
  <cp:revision>152</cp:revision>
  <dcterms:created xsi:type="dcterms:W3CDTF">2014-10-16T13:23:27Z</dcterms:created>
  <dcterms:modified xsi:type="dcterms:W3CDTF">2014-10-29T23:26:47Z</dcterms:modified>
</cp:coreProperties>
</file>